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2" r:id="rId2"/>
    <p:sldMasterId id="2147483774" r:id="rId3"/>
    <p:sldMasterId id="2147483786" r:id="rId4"/>
    <p:sldMasterId id="2147483798" r:id="rId5"/>
  </p:sldMasterIdLst>
  <p:notesMasterIdLst>
    <p:notesMasterId r:id="rId23"/>
  </p:notesMasterIdLst>
  <p:handoutMasterIdLst>
    <p:handoutMasterId r:id="rId24"/>
  </p:handoutMasterIdLst>
  <p:sldIdLst>
    <p:sldId id="269" r:id="rId6"/>
    <p:sldId id="535" r:id="rId7"/>
    <p:sldId id="478" r:id="rId8"/>
    <p:sldId id="630" r:id="rId9"/>
    <p:sldId id="627" r:id="rId10"/>
    <p:sldId id="628" r:id="rId11"/>
    <p:sldId id="626" r:id="rId12"/>
    <p:sldId id="634" r:id="rId13"/>
    <p:sldId id="629" r:id="rId14"/>
    <p:sldId id="512" r:id="rId15"/>
    <p:sldId id="636" r:id="rId16"/>
    <p:sldId id="541" r:id="rId17"/>
    <p:sldId id="631" r:id="rId18"/>
    <p:sldId id="635" r:id="rId19"/>
    <p:sldId id="632" r:id="rId20"/>
    <p:sldId id="519" r:id="rId21"/>
    <p:sldId id="605" r:id="rId22"/>
  </p:sldIdLst>
  <p:sldSz cx="9144000" cy="6858000" type="screen4x3"/>
  <p:notesSz cx="6889750" cy="100187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CC00"/>
    <a:srgbClr val="FF9900"/>
    <a:srgbClr val="FF6600"/>
    <a:srgbClr val="FFFFCC"/>
    <a:srgbClr val="B2B2B2"/>
    <a:srgbClr val="FF33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3" autoAdjust="0"/>
    <p:restoredTop sz="86389" autoAdjust="0"/>
  </p:normalViewPr>
  <p:slideViewPr>
    <p:cSldViewPr snapToGrid="0">
      <p:cViewPr varScale="1">
        <p:scale>
          <a:sx n="70" d="100"/>
          <a:sy n="70" d="100"/>
        </p:scale>
        <p:origin x="1110" y="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2710" y="-76"/>
      </p:cViewPr>
      <p:guideLst>
        <p:guide orient="horz" pos="3156"/>
        <p:guide pos="21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>
            <a:extLst>
              <a:ext uri="{FF2B5EF4-FFF2-40B4-BE49-F238E27FC236}">
                <a16:creationId xmlns:a16="http://schemas.microsoft.com/office/drawing/2014/main" id="{2F30E9F2-A622-4B83-AAF6-2FA505700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1720" y="9556991"/>
            <a:ext cx="236092" cy="23413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lIns="93305" tIns="46653" rIns="93305" bIns="46653" anchor="ctr"/>
          <a:lstStyle>
            <a:lvl1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8195" name="Line 13">
            <a:extLst>
              <a:ext uri="{FF2B5EF4-FFF2-40B4-BE49-F238E27FC236}">
                <a16:creationId xmlns:a16="http://schemas.microsoft.com/office/drawing/2014/main" id="{5912B43A-D225-4400-B3E1-88CEA81603CF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18" y="9674877"/>
            <a:ext cx="6776489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305" tIns="46653" rIns="93305" bIns="46653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6BB2239-95BA-4856-8C23-C8925EDC87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6249" cy="50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37" tIns="0" rIns="19437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A6DCE96-1DA6-4E64-B98F-101A4234333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3501" y="1"/>
            <a:ext cx="2986249" cy="50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37" tIns="0" rIns="19437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820E1413-C97F-4168-BE53-04478AA96F98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42975" y="750888"/>
            <a:ext cx="5006975" cy="3756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293FAF0-771D-4333-954F-9EECBCBB3DC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847" y="4758030"/>
            <a:ext cx="5052058" cy="450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3" tIns="46972" rIns="93943" bIns="469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dirty="0"/>
              <a:t>Fare clic per modificare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7E1316C9-71B1-45EA-BF81-48598138292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696"/>
            <a:ext cx="2986249" cy="50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37" tIns="0" rIns="19437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2AB0458-8912-4B8C-BFEB-A965374159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501" y="9517696"/>
            <a:ext cx="2986249" cy="50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37" tIns="0" rIns="19437" bIns="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E872D4-AE3C-4275-A868-78667C608A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B529C46-5CD9-4667-96B4-78A976502A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8106" indent="-29157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6317" indent="-2332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2844" indent="-2332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9371" indent="-2332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5898" indent="-2332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2425" indent="-2332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8952" indent="-2332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478" indent="-2332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E6AEC6-B493-46E4-9B12-D95C7D6B3F68}" type="slidenum">
              <a:rPr kumimoji="0"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kumimoji="0" lang="it-IT" altLang="it-IT">
              <a:latin typeface="Arial" panose="020B0604020202020204" pitchFamily="34" charset="0"/>
            </a:endParaRPr>
          </a:p>
        </p:txBody>
      </p:sp>
      <p:sp>
        <p:nvSpPr>
          <p:cNvPr id="10243" name="Rectangle 1026">
            <a:extLst>
              <a:ext uri="{FF2B5EF4-FFF2-40B4-BE49-F238E27FC236}">
                <a16:creationId xmlns:a16="http://schemas.microsoft.com/office/drawing/2014/main" id="{41A81F88-7BCF-4860-923A-B8234B3166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1027">
            <a:extLst>
              <a:ext uri="{FF2B5EF4-FFF2-40B4-BE49-F238E27FC236}">
                <a16:creationId xmlns:a16="http://schemas.microsoft.com/office/drawing/2014/main" id="{ABBB7A7A-2572-4BC4-A92F-F11BDE7B4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DA59572-6A6E-4D4B-86A3-30605B23919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03501" y="9517696"/>
            <a:ext cx="2986249" cy="50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37" tIns="0" rIns="19437" bIns="0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4A0890DD-9869-4108-B242-F5E3B7FCE073}" type="slidenum">
              <a:rPr kumimoji="0" lang="it-IT" altLang="it-IT" b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10</a:t>
            </a:fld>
            <a:endParaRPr kumimoji="0" lang="it-IT" altLang="it-IT" b="0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1F607F1-8DB6-44AF-ABC1-C277BD190E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9EF192A-4C29-4BAB-BAAA-D56F97E8B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11FD62DC-29C3-4BBB-B3FB-96DDF68BB0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03501" y="9517696"/>
            <a:ext cx="2986249" cy="50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37" tIns="0" rIns="19437" bIns="0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5BA9CE41-337C-4428-A5E1-906A0F55FA35}" type="slidenum">
              <a:rPr kumimoji="0" lang="it-IT" altLang="it-IT" b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11</a:t>
            </a:fld>
            <a:endParaRPr kumimoji="0" lang="it-IT" altLang="it-IT" b="0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700DA1D-82FD-4DBF-8A1F-7AE6B000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CE9D1EB-CFA9-4B64-9356-0BE107BE8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0314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ADED698-1A88-4A42-9A2B-7647188EB6F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03501" y="9517696"/>
            <a:ext cx="2986249" cy="50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37" tIns="0" rIns="19437" bIns="0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08EABC1E-DB00-44C7-923E-AC8C8BFEFAC3}" type="slidenum">
              <a:rPr kumimoji="0" lang="it-IT" altLang="it-IT" b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12</a:t>
            </a:fld>
            <a:endParaRPr kumimoji="0" lang="it-IT" altLang="it-IT" b="0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AF39491-AAE2-487E-BAF2-99E65CA5E7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13A0340E-D796-4D2F-B103-09EC3AC68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ADED698-1A88-4A42-9A2B-7647188EB6F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03501" y="9517696"/>
            <a:ext cx="2986249" cy="50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37" tIns="0" rIns="19437" bIns="0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08EABC1E-DB00-44C7-923E-AC8C8BFEFAC3}" type="slidenum">
              <a:rPr kumimoji="0" lang="it-IT" altLang="it-IT" b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13</a:t>
            </a:fld>
            <a:endParaRPr kumimoji="0" lang="it-IT" altLang="it-IT" b="0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AF39491-AAE2-487E-BAF2-99E65CA5E7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13A0340E-D796-4D2F-B103-09EC3AC68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123796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A7B11D7B-19B9-4C58-8C79-DDA9D69B0FD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03501" y="9517696"/>
            <a:ext cx="2986249" cy="50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37" tIns="0" rIns="19437" bIns="0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6C24411-15EF-46E9-AAF2-36D22EA9D4BF}" type="slidenum">
              <a:rPr kumimoji="0" lang="it-IT" altLang="it-IT" b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14</a:t>
            </a:fld>
            <a:endParaRPr kumimoji="0" lang="it-IT" altLang="it-IT" b="0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7EAB6E2-C1B8-4963-99F7-F112139DEA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8E114192-44F9-4ED8-B8C5-6CA712478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287048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A7B11D7B-19B9-4C58-8C79-DDA9D69B0FD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03501" y="9517696"/>
            <a:ext cx="2986249" cy="50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37" tIns="0" rIns="19437" bIns="0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6C24411-15EF-46E9-AAF2-36D22EA9D4BF}" type="slidenum">
              <a:rPr kumimoji="0" lang="it-IT" altLang="it-IT" b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15</a:t>
            </a:fld>
            <a:endParaRPr kumimoji="0" lang="it-IT" altLang="it-IT" b="0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7EAB6E2-C1B8-4963-99F7-F112139DEA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8E114192-44F9-4ED8-B8C5-6CA712478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229006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A7B11D7B-19B9-4C58-8C79-DDA9D69B0FD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03501" y="9517696"/>
            <a:ext cx="2986249" cy="50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37" tIns="0" rIns="19437" bIns="0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6C24411-15EF-46E9-AAF2-36D22EA9D4BF}" type="slidenum">
              <a:rPr kumimoji="0" lang="it-IT" altLang="it-IT" b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16</a:t>
            </a:fld>
            <a:endParaRPr kumimoji="0" lang="it-IT" altLang="it-IT" b="0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7EAB6E2-C1B8-4963-99F7-F112139DEA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8E114192-44F9-4ED8-B8C5-6CA712478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390246C5-CCD5-47FF-A359-E856949CE6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8106" indent="-29157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6317" indent="-2332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2844" indent="-2332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9371" indent="-2332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5898" indent="-2332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2425" indent="-2332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8952" indent="-2332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478" indent="-2332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ADFF65-F93E-4595-A391-2F2B51408861}" type="slidenum">
              <a:rPr kumimoji="0"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kumimoji="0" lang="it-IT" altLang="it-IT">
              <a:latin typeface="Arial" panose="020B0604020202020204" pitchFamily="34" charset="0"/>
            </a:endParaRPr>
          </a:p>
        </p:txBody>
      </p:sp>
      <p:sp>
        <p:nvSpPr>
          <p:cNvPr id="62467" name="Rectangle 1026">
            <a:extLst>
              <a:ext uri="{FF2B5EF4-FFF2-40B4-BE49-F238E27FC236}">
                <a16:creationId xmlns:a16="http://schemas.microsoft.com/office/drawing/2014/main" id="{6491B9AD-8443-442F-AE1D-3FC3887C2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1027">
            <a:extLst>
              <a:ext uri="{FF2B5EF4-FFF2-40B4-BE49-F238E27FC236}">
                <a16:creationId xmlns:a16="http://schemas.microsoft.com/office/drawing/2014/main" id="{367AF407-A63B-451C-803D-EB3E4CE81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32252546-5B9A-4087-BBC4-EC3A719052E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03501" y="9517696"/>
            <a:ext cx="2986249" cy="50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37" tIns="0" rIns="19437" bIns="0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E6FDDBA4-63BE-47D8-826A-2C9180A2C8AE}" type="slidenum">
              <a:rPr kumimoji="0" lang="it-IT" altLang="it-IT" b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2</a:t>
            </a:fld>
            <a:endParaRPr kumimoji="0" lang="it-IT" altLang="it-IT" b="0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DCADEB0-2C38-4635-B2D9-8ABDC8CA85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925358BB-2336-4E32-B541-F688FED1A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1A49A9C-1E62-49FA-8475-061F7B5464A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03501" y="9517696"/>
            <a:ext cx="2986249" cy="50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37" tIns="0" rIns="19437" bIns="0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9123FBA8-911B-4702-BCF6-0C2AD848CBA8}" type="slidenum">
              <a:rPr kumimoji="0" lang="it-IT" altLang="it-IT" b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3</a:t>
            </a:fld>
            <a:endParaRPr kumimoji="0" lang="it-IT" altLang="it-IT" b="0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07FD4777-2D26-41BD-A1F6-510FE55B0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36446F2-9DAF-41BE-818C-A4804CB226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82860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32252546-5B9A-4087-BBC4-EC3A719052E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03501" y="9517696"/>
            <a:ext cx="2986249" cy="50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37" tIns="0" rIns="19437" bIns="0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E6FDDBA4-63BE-47D8-826A-2C9180A2C8AE}" type="slidenum">
              <a:rPr kumimoji="0" lang="it-IT" altLang="it-IT" b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4</a:t>
            </a:fld>
            <a:endParaRPr kumimoji="0" lang="it-IT" altLang="it-IT" b="0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DCADEB0-2C38-4635-B2D9-8ABDC8CA85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925358BB-2336-4E32-B541-F688FED1A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3145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32252546-5B9A-4087-BBC4-EC3A719052E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03501" y="9517696"/>
            <a:ext cx="2986249" cy="50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37" tIns="0" rIns="19437" bIns="0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E6FDDBA4-63BE-47D8-826A-2C9180A2C8AE}" type="slidenum">
              <a:rPr kumimoji="0" lang="it-IT" altLang="it-IT" b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5</a:t>
            </a:fld>
            <a:endParaRPr kumimoji="0" lang="it-IT" altLang="it-IT" b="0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DCADEB0-2C38-4635-B2D9-8ABDC8CA85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925358BB-2336-4E32-B541-F688FED1A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0474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32252546-5B9A-4087-BBC4-EC3A719052E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03501" y="9517696"/>
            <a:ext cx="2986249" cy="50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37" tIns="0" rIns="19437" bIns="0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E6FDDBA4-63BE-47D8-826A-2C9180A2C8AE}" type="slidenum">
              <a:rPr kumimoji="0" lang="it-IT" altLang="it-IT" b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6</a:t>
            </a:fld>
            <a:endParaRPr kumimoji="0" lang="it-IT" altLang="it-IT" b="0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DCADEB0-2C38-4635-B2D9-8ABDC8CA85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925358BB-2336-4E32-B541-F688FED1A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98414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D8D11C59-8D63-47A1-BABB-865FEFB2DD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8106" indent="-29157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6317" indent="-2332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2844" indent="-2332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9371" indent="-2332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5898" indent="-2332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2425" indent="-2332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8952" indent="-2332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478" indent="-2332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DDAE2CB-D756-4D8F-A2C4-52B83D2517F0}" type="slidenum">
              <a:rPr kumimoji="0"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kumimoji="0" lang="it-IT" altLang="it-IT"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1DA11564-2FD8-4D7D-ACD5-9C2828A861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C074CF0A-446B-4517-BAD4-3A734C05D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39780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11FD62DC-29C3-4BBB-B3FB-96DDF68BB0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03501" y="9517696"/>
            <a:ext cx="2986249" cy="50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37" tIns="0" rIns="19437" bIns="0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5BA9CE41-337C-4428-A5E1-906A0F55FA35}" type="slidenum">
              <a:rPr kumimoji="0" lang="it-IT" altLang="it-IT" b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8</a:t>
            </a:fld>
            <a:endParaRPr kumimoji="0" lang="it-IT" altLang="it-IT" b="0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700DA1D-82FD-4DBF-8A1F-7AE6B000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CE9D1EB-CFA9-4B64-9356-0BE107BE8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116216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11FD62DC-29C3-4BBB-B3FB-96DDF68BB0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03501" y="9517696"/>
            <a:ext cx="2986249" cy="50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37" tIns="0" rIns="19437" bIns="0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5BA9CE41-337C-4428-A5E1-906A0F55FA35}" type="slidenum">
              <a:rPr kumimoji="0" lang="it-IT" altLang="it-IT" b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9</a:t>
            </a:fld>
            <a:endParaRPr kumimoji="0" lang="it-IT" altLang="it-IT" b="0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700DA1D-82FD-4DBF-8A1F-7AE6B000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CE9D1EB-CFA9-4B64-9356-0BE107BE8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68932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gradFill rotWithShape="0">
          <a:gsLst>
            <a:gs pos="0">
              <a:srgbClr val="336699"/>
            </a:gs>
            <a:gs pos="100000">
              <a:schemeClr val="bg1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2">
            <a:extLst>
              <a:ext uri="{FF2B5EF4-FFF2-40B4-BE49-F238E27FC236}">
                <a16:creationId xmlns:a16="http://schemas.microsoft.com/office/drawing/2014/main" id="{7545E327-470C-4D6D-A271-7ACD2FA7F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991600" cy="6553200"/>
          </a:xfrm>
          <a:prstGeom prst="ellipse">
            <a:avLst/>
          </a:prstGeom>
          <a:noFill/>
          <a:ln w="9525">
            <a:solidFill>
              <a:srgbClr val="0099CC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id="{976FF6DD-1A0E-4440-80B6-75EEE65BCB2E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4648200" y="-3751262"/>
            <a:ext cx="76200" cy="8763000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50000">
                <a:srgbClr val="B2B2B2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id="{90090376-820F-4EAA-8F68-A439D47A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92138"/>
            <a:ext cx="90488" cy="6076950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50000">
                <a:srgbClr val="B2B2B2"/>
              </a:gs>
              <a:gs pos="100000">
                <a:srgbClr val="5F5F5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5" name="Rectangle 43">
            <a:extLst>
              <a:ext uri="{FF2B5EF4-FFF2-40B4-BE49-F238E27FC236}">
                <a16:creationId xmlns:a16="http://schemas.microsoft.com/office/drawing/2014/main" id="{9AE848F4-8BDF-4FEC-B265-6DEBE2103FA0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2514600" y="4383088"/>
            <a:ext cx="76200" cy="4495800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50000">
                <a:srgbClr val="B2B2B2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pic>
        <p:nvPicPr>
          <p:cNvPr id="6" name="Picture 46" descr="Logo">
            <a:extLst>
              <a:ext uri="{FF2B5EF4-FFF2-40B4-BE49-F238E27FC236}">
                <a16:creationId xmlns:a16="http://schemas.microsoft.com/office/drawing/2014/main" id="{8641FE63-B29C-43D8-829F-02067FBBC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1557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>
            <a:extLst>
              <a:ext uri="{FF2B5EF4-FFF2-40B4-BE49-F238E27FC236}">
                <a16:creationId xmlns:a16="http://schemas.microsoft.com/office/drawing/2014/main" id="{D79DA465-B7E4-4991-8039-86F0EFFC3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25538"/>
            <a:ext cx="3240087" cy="5030787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/>
            </a:outerShdw>
          </a:effectLst>
        </p:spPr>
        <p:txBody>
          <a:bodyPr>
            <a:spAutoFit/>
          </a:bodyPr>
          <a:lstStyle>
            <a:lvl1pPr marL="342900" indent="-3429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600" b="0">
                <a:latin typeface="Monotype Corsiva" panose="03010101010201010101" pitchFamily="66" charset="0"/>
              </a:rPr>
              <a:t>Associazione sportiva dilettantistica</a:t>
            </a:r>
          </a:p>
          <a:p>
            <a:pPr eaLnBrk="1" hangingPunct="1">
              <a:defRPr/>
            </a:pPr>
            <a:r>
              <a:rPr lang="it-IT" altLang="it-IT" sz="6000">
                <a:latin typeface="Monotype Corsiva" panose="03010101010201010101" pitchFamily="66" charset="0"/>
              </a:rPr>
              <a:t>Diporto </a:t>
            </a:r>
          </a:p>
          <a:p>
            <a:pPr eaLnBrk="1" hangingPunct="1">
              <a:defRPr/>
            </a:pPr>
            <a:r>
              <a:rPr lang="it-IT" altLang="it-IT" sz="6000">
                <a:latin typeface="Monotype Corsiva" panose="03010101010201010101" pitchFamily="66" charset="0"/>
              </a:rPr>
              <a:t>Nautico</a:t>
            </a:r>
          </a:p>
          <a:p>
            <a:pPr eaLnBrk="1" hangingPunct="1">
              <a:defRPr/>
            </a:pPr>
            <a:r>
              <a:rPr lang="it-IT" altLang="it-IT" sz="6000">
                <a:latin typeface="Monotype Corsiva" panose="03010101010201010101" pitchFamily="66" charset="0"/>
              </a:rPr>
              <a:t>Sistiana</a:t>
            </a:r>
          </a:p>
        </p:txBody>
      </p:sp>
    </p:spTree>
    <p:extLst>
      <p:ext uri="{BB962C8B-B14F-4D97-AF65-F5344CB8AC3E}">
        <p14:creationId xmlns:p14="http://schemas.microsoft.com/office/powerpoint/2010/main" val="2139250890"/>
      </p:ext>
    </p:extLst>
  </p:cSld>
  <p:clrMapOvr>
    <a:masterClrMapping/>
  </p:clrMapOvr>
  <p:transition spd="slow" advClick="0" advTm="30000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02177633"/>
      </p:ext>
    </p:extLst>
  </p:cSld>
  <p:clrMapOvr>
    <a:masterClrMapping/>
  </p:clrMapOvr>
  <p:transition spd="slow" advClick="0" advTm="30000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91398162"/>
      </p:ext>
    </p:extLst>
  </p:cSld>
  <p:clrMapOvr>
    <a:masterClrMapping/>
  </p:clrMapOvr>
  <p:transition spd="slow" advClick="0" advTm="30000">
    <p:pull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212472737"/>
      </p:ext>
    </p:extLst>
  </p:cSld>
  <p:clrMapOvr>
    <a:masterClrMapping/>
  </p:clrMapOvr>
  <p:transition spd="slow" advClick="0" advTm="30000">
    <p:pull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68856476"/>
      </p:ext>
    </p:extLst>
  </p:cSld>
  <p:clrMapOvr>
    <a:masterClrMapping/>
  </p:clrMapOvr>
  <p:transition spd="slow" advClick="0" advTm="30000">
    <p:pull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397976"/>
      </p:ext>
    </p:extLst>
  </p:cSld>
  <p:clrMapOvr>
    <a:masterClrMapping/>
  </p:clrMapOvr>
  <p:transition spd="slow" advClick="0" advTm="30000">
    <p:pull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61071003"/>
      </p:ext>
    </p:extLst>
  </p:cSld>
  <p:clrMapOvr>
    <a:masterClrMapping/>
  </p:clrMapOvr>
  <p:transition spd="slow" advClick="0" advTm="30000">
    <p:pull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7DD66D-D601-453A-B18A-EE73B5754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0377D-DB1A-4039-BC87-0361660DA9E5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83A8FA-8D43-49FC-81C0-04B2DF14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C357B9-CF68-41D1-9B0E-B97AD1A7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2D931-EE15-480B-A72E-06CE6DAECD7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72352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6E57FD-5602-4C0C-9400-963C020E7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3678A-7EB2-45C2-97DA-56F72EA9CD8A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3EF534-CADF-463B-838F-D5FFE6D79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898A0A-4992-493D-BFC3-9CB01756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8CCC8-4498-43AA-9881-C3998BF30AE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273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103268-85D9-4D72-9E5C-28C02273E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4926-CEE9-4223-8BC2-3604AE275805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54612E-2DA2-4624-83CD-F9F8ADCC0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0CA807-DEF9-4165-897D-DE35AAE9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22367-8D11-4E88-8B1C-AA7B7518A18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07287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1B0D5A63-CDB0-44E7-A228-75B04287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D6D2E-249D-4FBD-B815-303ACA47A9B5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B3F8FD17-3492-49D8-B6B7-F81083A9D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BE910D4D-292D-4936-BEAD-0B7B1859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5ACB7-365C-4E0E-B8CA-EB0B4657451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764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24756379"/>
      </p:ext>
    </p:extLst>
  </p:cSld>
  <p:clrMapOvr>
    <a:masterClrMapping/>
  </p:clrMapOvr>
  <p:transition spd="slow" advClick="0" advTm="30000">
    <p:pull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5071FA06-A8C7-4118-BDEA-90822421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08584-AB0C-4844-81AF-35CD2C4001F2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4F44BAEE-B255-499E-8FD6-F2B9B23E6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BFB47BC2-5D98-411A-A71E-EE885069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9F53E-7456-437D-92D0-C3454B98080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4826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223B7659-99E9-472F-A9FA-8E21F9AB8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7FF6-CF0A-4120-B999-B4D8ED1495BF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58A3D078-BE06-490C-8627-90533A0D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177DEE43-0873-42D7-A21C-400742DF7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251F2-146F-435A-B4F6-2778F5200A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2527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F554F7CE-DC1A-4635-AC8E-72E5FDE1E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578C5-3217-40A3-9E9D-943F2B6D0171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77F0F4C9-E57F-44C6-A3A0-F80714CB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FF270CE8-599F-44B2-914A-F96EFF27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CBA91-458C-4CFA-BAC3-A5A6B295B30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418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156201C9-1DE0-4E22-9C5E-D02E13DDE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3B8A4-B853-4C4D-910C-D4E11C842DC2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CC5B29D7-7AE4-499F-8B0C-DB44369C0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D9F945D3-2912-4DCE-9F4C-619950F9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AB838-A84F-452B-9824-D06996F75CF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7040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12342CF5-7D54-4891-9C3F-3187100B3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0D868-6014-4021-A1B6-0443FD0039C0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12E617E1-D0C4-4823-B675-082C5626A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140AA2A-2634-4017-A36A-9F2FE030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6F466-E2D3-400D-A1FB-EA9AB6E0E55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94824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6BF404-1837-4E8B-B2E7-D278C9A47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044CB-BFD3-49B8-BCBE-ECD70AA050B4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5EB28A-5643-46F9-BB6F-C084056D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E4698E-D9CE-47E6-9DF2-102064062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87D89-860F-4FFA-A6BE-6DAEEBF0EB7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65864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D6E1E9-2B57-4A62-97F4-131663F2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524DA-E90D-435C-9F29-0A7FCDD2323E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95A6D3-2AE3-43AE-B025-1C4FEDEA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B67A7A-D8CD-4087-873A-C583AA74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1F149-4E5F-4FAF-A5B9-47AFE79141E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26361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D2FBF5-9A25-49B4-97C6-80232BD54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FD173-299D-4F36-A731-FB3EC4081506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0CFADC-DBF5-4887-A448-D584305A6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678747-51F3-4E4B-8A77-A36EF29BB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2BBB5-617B-41E3-8CFE-DE730BE72DB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7311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FF616B-C3FB-4B76-B556-0D0E2886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256B9-6DD7-4DAC-8EF2-E28F82A53B27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96A143-3E5C-4491-896B-96D1246EF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9A97B4-2E76-4925-AC3A-45F123B2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F1ED-3B48-4D93-AC60-6FEC7F5F2BC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9495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7F2801-73FB-4D32-BA9A-4E8AF28B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0EB99-2901-4A6A-B6F7-A6D3E945FCE3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9E7785-CB2E-4A42-954D-E0C54E7F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59E483-B8CF-453F-A39C-33B26ED2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0977-2019-4537-B6C1-1DBA737FBAF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351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65036452"/>
      </p:ext>
    </p:extLst>
  </p:cSld>
  <p:clrMapOvr>
    <a:masterClrMapping/>
  </p:clrMapOvr>
  <p:transition spd="slow" advClick="0" advTm="30000">
    <p:pull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1CA6053B-72B6-4197-843E-BF44A390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BC7E9-8E85-4025-8329-080D66D1792E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631E4E0D-C186-4799-936C-0B393631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87D12172-5760-4285-827F-B26D6247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1704F-9807-46D5-B883-6234B27CB4F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4131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AB4E839A-DD5D-4801-A15E-867375B0C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4DB41-648A-4E1B-9D13-7E9AE699B812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D671F8C8-0BC7-49B6-BCFC-4D21B489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E0B6805A-DD29-4EC2-98BB-CC1EC933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CB7F3-480C-4FEB-9586-F82D1E881B8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9571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72AB27BC-3860-40A8-BB45-641728716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7F0BF-BBB8-4361-8A5A-A2AF30BEF257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7849694E-2874-49CB-849C-FDE29F6D4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972DFBFC-BC6E-489A-825E-F2FEB582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5EE3F-1F3B-45EA-A08C-1E2E45B3E1B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23739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FE0C6F80-9AEC-492A-BB5B-97F873D66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7D6AA-6E20-448E-A7A0-EF463C05A379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C025F008-D957-4602-9C1D-FD02B1AF2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F227D786-BB1B-4DD2-BF0C-4762949B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AAB1F-9D78-459C-8367-D71D22E80E0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0876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9C691C5-FAD2-4B44-A62B-737FDC6E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9FB64-A27A-4CFA-AE9D-8C86E2E8FFC6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E49FBD77-5814-454E-9D52-F5C1EF18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A5FA701-F614-4AB1-AE66-5BEF7EF75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5C89E-4A78-49FA-98AE-AAB8120EF58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0454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1688A63F-9955-4C42-A968-B627C5A1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475BF-28F9-47A4-841E-E4C92244F297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FF6E116F-5DCF-40CC-9E01-FAFD67A4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F8EC564F-E898-4279-B38A-1A30E6577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8DBEC-8DA5-46AC-87E3-406B84DCA5D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10377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F7EF6E-B545-4875-B380-6F71235E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2924D-5DBF-48FE-8326-81EF2DFA6A55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F20DE2-7F65-4B63-B833-B88C6C89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6FBC69-8B5B-41C0-ACEC-3EF688BD3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BD2DF-60FD-43F6-8139-744CDEC5983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59109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B94BA0-F83E-43CE-A54B-410828975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E41F-5DDB-4F3C-BDDF-CC93831105A5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0FCE75-0DB6-49FC-803E-B4550EF0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0E2F80-F272-4640-BE8D-72656618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FDC29-7FFE-40A5-9C6A-B804EFEA474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9865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C7D9B8-E7F0-4DCD-ABF2-DFD85B7C0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F625C-957B-49EB-89ED-7A904541A145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9018FB-D2EF-4169-866A-558B95CD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74ECD8-1C7B-4DC3-A34E-B31F94A27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0D731-59E7-4955-80C9-D03DCD9891F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5434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9B4E1E-7C50-4756-B436-4574BC524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89E70-312B-4546-8BE3-0A5EC17A13CE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329E9D-F91A-4C66-A4D9-E7666DD8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8F43A7-9322-46C2-9293-C52A7EFFE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E89E1-17C9-4AEF-B473-7A322845160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1153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49638888"/>
      </p:ext>
    </p:extLst>
  </p:cSld>
  <p:clrMapOvr>
    <a:masterClrMapping/>
  </p:clrMapOvr>
  <p:transition spd="slow" advClick="0" advTm="30000">
    <p:pull dir="l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9240B2-D98C-41EE-AC16-399CF326C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E9BEC-4091-478B-BFAF-68BD385E6EA3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94864A-9B73-4DD9-8CAF-B0401BD9A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B28675-04A6-456B-92A2-C59E9206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A4094-9C38-46F0-B0AA-3C0758970B7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02645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FF87A34-8ED8-4C13-9349-78C312F66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67F9-BD2E-4508-8E22-12356C92CD64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92438868-09FA-4605-B161-3BD1570D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39D71EDE-5FEC-4B8F-9430-F0524D2BF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55584-55D6-41EC-9D0B-2074773078F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65759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ED0B4F60-2179-444F-82A8-356965996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61779-DEAB-437E-8295-CAB1C5EBB16C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FE6A719D-FA9C-4540-9A2D-9F12E041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3463CBE7-2163-44A4-B3A7-C60EB8BB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098CA-91A7-459B-AE58-40F9CD42279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3335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FFBCB009-2ED6-4A8D-BF83-BDE2CF18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E778-2671-4EB0-BDC0-622A0F42D332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A2DD56CD-6681-44A9-B930-0F015138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638C355F-2A55-4C95-81AF-E4DBD8EE7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836A6-BE70-41FB-B2D9-701E9C1B74A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51641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1E65FEEE-D576-42B2-BF74-D8A74DE82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ED9A8-6583-4A15-ACDC-2680793040C6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94640931-A717-4D50-B643-1E2051EC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7F7CD8A5-C32E-4851-9F39-AF7ED43E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515CF-95DB-4CC4-AB4F-BE42820DC9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18326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FA489A76-1D0E-413B-88C5-4BAD9CE5F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2AEF2-EE7F-4A10-9A69-44C6F5A25D8F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8EEBD90F-9C5D-4CE4-B81B-24A573AD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A579CE01-22DD-4F6C-8938-0BED6A396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CE6B4-F2D9-4E6E-995C-6176678BC02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48482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F6D8695-73F3-42B9-B83F-5BEAA6E83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C1BEF-A4F5-4A3C-B12B-3FF88D7EDC8F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68F6DB07-F38D-4790-800F-9D7E3272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B2C42F7F-0B6A-487D-9716-65FECCDB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FBE2C-D355-406F-A82B-BB801E04E70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05827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6DC1B0-DA77-443D-B825-DE9EB8D9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74917-79CA-4E0B-97FB-77CB882906F7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3BA393-4496-441E-B987-61CCE631D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728A8B-E250-4157-A083-107F2FC02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7B83B-3B66-46B7-A88A-67D09C06929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96945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2B168B-FF25-46D1-ACA6-9F3FC09D3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E33A-7BD7-4D53-B646-542AF61DA38B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D5A6EA-9043-4949-B9AE-C13CCAE87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AC6530-47FB-4529-8C13-62F73AEF1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461DA-2F5C-449B-9BA2-03793BE2C8D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694717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6B7A5C-4AFA-4C1C-8E8F-4FBFB30C9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949E4-B30C-49DB-B878-2CBCE289BF6F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5E77D2-9E37-476F-9D80-8E97E3B96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9B6726-85E3-496A-9645-71354BF4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2F718-135D-4C80-BBCE-68B9F90DF7B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8126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25923580"/>
      </p:ext>
    </p:extLst>
  </p:cSld>
  <p:clrMapOvr>
    <a:masterClrMapping/>
  </p:clrMapOvr>
  <p:transition spd="slow" advClick="0" advTm="30000">
    <p:pull dir="l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0ED795-CFCA-42DA-B918-F28418992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4C742-53A2-41E3-995E-8E75C14EC168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E64DD9-23C1-4DB3-A38A-DD44656BA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1531D0-F0D3-4AE4-AA5C-F0C866FD3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36BC0-5885-4933-B6C6-59B8BF0CD22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50818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17FEDE-04D0-4904-991A-109FEE337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1E5AF-ADBF-44C4-A488-B19A339BD304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68A0E1-914C-4A21-B7F5-D4BA9573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6ECFD9-B591-4952-8C99-2A4D8EACD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2DC7B-AD0F-4D85-9097-3723A8FF075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5649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A7E93659-773D-4403-8DC9-0ED2DBCCA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DBF85-DA6F-4096-AC5C-AA1653123905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64D3F041-75B9-443B-8ECB-F09EAFD44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E4BEA442-3588-40D2-B9EF-0BC8FA89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2A3FC-210F-4D2C-87F1-A9155CB33E5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2176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8CCC1819-E66D-4242-A542-6DDF7AEFD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10B46-8D4C-45DE-B04C-4568FD620947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2C92F26F-CFA2-4F53-B888-52EC2691E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4F5B359E-EAB5-4F76-A5F5-A10EBD1F2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6D155-48D2-47FA-BD95-DDE4357DAE9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4176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A1C0F752-0AB7-4BA8-ADF3-218E42A13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E7E98-B817-4167-8BF5-CE9A8788E901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22FDBBA5-E806-4AE0-99A3-F66BADF19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8065761F-A510-42E4-B116-318AAB19E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4DA4-AACB-4773-9ABB-48A814A9A68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900208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2C401CE6-C6B9-45F6-B56E-48E82B4C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11DF-9AB3-46AB-9C4B-5F48DE408DCC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AD513957-5CDF-4AB1-B354-2B75C3F37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D25DBD5E-A438-4B14-B54B-FF92809E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18C42-C517-4B84-A4E1-E521FC2CCD9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77928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125A1A8-FE26-494F-98A0-066A78AE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70067-600E-4E04-8F8D-D7F5212FE7DA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FA04FFCA-7DE7-4E7D-A6F7-F0275AC7C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BA2020F8-155E-4DB4-A4B4-8D6D8B58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CF26B-6787-453A-8BA9-E7F2CFB8E88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588698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E143FF8A-1C58-4FE0-9650-850E95B7F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211EE-A55D-417F-BD34-BF5D90244115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91056AE-4BFF-4D22-861D-60BB0CD4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FEB86D88-29E1-4087-AF71-42F780D20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ADA16-A1C7-4560-AAB5-61063CE75D4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58477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C4E1AE-8EE0-46D2-B1B5-CB0AE0B2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43500-76E5-4824-9D27-FF65266D870E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F65C10-6779-4799-9C15-DADA2940C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4F44C8-F00F-4EA3-A286-3DE898F8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A805F-5DAC-4BAA-AEC3-DFB0C4F5D8F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888400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E681B3-0DA4-486E-A4F2-49EB0FE7D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5553B-1B34-4113-93E2-4E67A6D99B0A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646B8F-AF28-464B-BFEC-30531612D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DD2EC2-593D-40E6-842E-CE23539A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CD486-36D3-4DB4-BA0C-7BD4E949D25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6532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86630051"/>
      </p:ext>
    </p:extLst>
  </p:cSld>
  <p:clrMapOvr>
    <a:masterClrMapping/>
  </p:clrMapOvr>
  <p:transition spd="slow" advClick="0" advTm="30000">
    <p:pull dir="l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0EB487E9-68EA-4535-9E10-1DFA56A03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31F49-F51B-48AE-9027-1FD75BAC4E34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71C118EF-8698-40D5-B0AA-1E46801E5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5EAE8EB7-E371-4B78-A0D8-9510E73C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5E810-9248-412B-B9BB-FA741F6C8D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304472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07AC175F-439F-4821-8AB9-DF1DEC08B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F01AF-8131-4957-B4B8-FCC0E572848C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3E0CF0B0-5650-4F49-8403-C55C36141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B8BE0F1E-5EA1-42E1-9612-E797B8B27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AFB3D-9FF0-42E7-A676-5319D06ECC9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898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715754"/>
      </p:ext>
    </p:extLst>
  </p:cSld>
  <p:clrMapOvr>
    <a:masterClrMapping/>
  </p:clrMapOvr>
  <p:transition spd="slow" advClick="0" advTm="30000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91426538"/>
      </p:ext>
    </p:extLst>
  </p:cSld>
  <p:clrMapOvr>
    <a:masterClrMapping/>
  </p:clrMapOvr>
  <p:transition spd="slow" advClick="0" advTm="30000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11662129"/>
      </p:ext>
    </p:extLst>
  </p:cSld>
  <p:clrMapOvr>
    <a:masterClrMapping/>
  </p:clrMapOvr>
  <p:transition spd="slow" advClick="0" advTm="30000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5">
            <a:extLst>
              <a:ext uri="{FF2B5EF4-FFF2-40B4-BE49-F238E27FC236}">
                <a16:creationId xmlns:a16="http://schemas.microsoft.com/office/drawing/2014/main" id="{3638776A-696C-4BA8-9804-254F5BEF9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09600"/>
            <a:ext cx="8763000" cy="6248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6699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it-IT" altLang="it-IT" sz="2400" b="0">
              <a:latin typeface="Arial" panose="020B0604020202020204" pitchFamily="34" charset="0"/>
            </a:endParaRPr>
          </a:p>
        </p:txBody>
      </p:sp>
      <p:sp>
        <p:nvSpPr>
          <p:cNvPr id="1027" name="Rectangle 39">
            <a:extLst>
              <a:ext uri="{FF2B5EF4-FFF2-40B4-BE49-F238E27FC236}">
                <a16:creationId xmlns:a16="http://schemas.microsoft.com/office/drawing/2014/main" id="{4BFCFB8D-CC1C-4179-ADCF-FF08D41E8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"/>
            <a:ext cx="381000" cy="6248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6699"/>
              </a:gs>
            </a:gsLst>
            <a:lin ang="2700000" scaled="1"/>
          </a:gradFill>
          <a:ln>
            <a:noFill/>
          </a:ln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1028" name="Oval 40">
            <a:extLst>
              <a:ext uri="{FF2B5EF4-FFF2-40B4-BE49-F238E27FC236}">
                <a16:creationId xmlns:a16="http://schemas.microsoft.com/office/drawing/2014/main" id="{B262FDF0-55D3-4DCF-8DB8-DDECA2B60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991600" cy="6553200"/>
          </a:xfrm>
          <a:prstGeom prst="ellipse">
            <a:avLst/>
          </a:prstGeom>
          <a:noFill/>
          <a:ln w="9525">
            <a:solidFill>
              <a:srgbClr val="0099CC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1029" name="Rectangle 41">
            <a:extLst>
              <a:ext uri="{FF2B5EF4-FFF2-40B4-BE49-F238E27FC236}">
                <a16:creationId xmlns:a16="http://schemas.microsoft.com/office/drawing/2014/main" id="{DF2C1BA1-D183-4193-9E5E-55EAE12BC450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4724400" y="-3810000"/>
            <a:ext cx="76200" cy="8763000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50000">
                <a:srgbClr val="B2B2B2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1030" name="Rectangle 42">
            <a:extLst>
              <a:ext uri="{FF2B5EF4-FFF2-40B4-BE49-F238E27FC236}">
                <a16:creationId xmlns:a16="http://schemas.microsoft.com/office/drawing/2014/main" id="{CA278197-62B8-4BD7-B621-472881AE2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09600"/>
            <a:ext cx="76200" cy="4800600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50000">
                <a:srgbClr val="B2B2B2"/>
              </a:gs>
              <a:gs pos="100000">
                <a:srgbClr val="5F5F5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1031" name="Rectangle 43">
            <a:extLst>
              <a:ext uri="{FF2B5EF4-FFF2-40B4-BE49-F238E27FC236}">
                <a16:creationId xmlns:a16="http://schemas.microsoft.com/office/drawing/2014/main" id="{C46D6349-FEC7-47AF-AC90-9467194CD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6515100"/>
            <a:ext cx="228600" cy="228600"/>
          </a:xfrm>
          <a:prstGeom prst="rect">
            <a:avLst/>
          </a:prstGeom>
          <a:noFill/>
          <a:ln w="1905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1032" name="Line 47">
            <a:extLst>
              <a:ext uri="{FF2B5EF4-FFF2-40B4-BE49-F238E27FC236}">
                <a16:creationId xmlns:a16="http://schemas.microsoft.com/office/drawing/2014/main" id="{D8317D69-BB0E-446C-A3D0-3D65E8785F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6629400"/>
            <a:ext cx="655320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033" name="Picture 53" descr="Logo">
            <a:extLst>
              <a:ext uri="{FF2B5EF4-FFF2-40B4-BE49-F238E27FC236}">
                <a16:creationId xmlns:a16="http://schemas.microsoft.com/office/drawing/2014/main" id="{C0328205-09F8-490E-B54E-6D9E51EA2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30175"/>
            <a:ext cx="11525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54">
            <a:extLst>
              <a:ext uri="{FF2B5EF4-FFF2-40B4-BE49-F238E27FC236}">
                <a16:creationId xmlns:a16="http://schemas.microsoft.com/office/drawing/2014/main" id="{9DF5A718-D14B-4CF8-9F1B-AA3F04082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0"/>
            <a:ext cx="7488237" cy="57943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/>
            </a:outerShdw>
          </a:effectLst>
        </p:spPr>
        <p:txBody>
          <a:bodyPr>
            <a:spAutoFit/>
          </a:bodyPr>
          <a:lstStyle>
            <a:lvl1pPr marL="342900" indent="-3429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defRPr/>
            </a:pPr>
            <a:r>
              <a:rPr lang="it-IT" altLang="it-IT" sz="3200" b="0" dirty="0">
                <a:latin typeface="Monotype Corsiva" panose="03010101010201010101" pitchFamily="66" charset="0"/>
              </a:rPr>
              <a:t>2022 </a:t>
            </a:r>
            <a:r>
              <a:rPr lang="it-IT" altLang="it-IT" sz="3200" b="0" dirty="0" err="1">
                <a:latin typeface="Monotype Corsiva" panose="03010101010201010101" pitchFamily="66" charset="0"/>
              </a:rPr>
              <a:t>Sportboat</a:t>
            </a:r>
            <a:r>
              <a:rPr lang="it-IT" altLang="it-IT" sz="3200" b="0" dirty="0">
                <a:latin typeface="Monotype Corsiva" panose="03010101010201010101" pitchFamily="66" charset="0"/>
              </a:rPr>
              <a:t> </a:t>
            </a:r>
            <a:r>
              <a:rPr lang="it-IT" altLang="it-IT" sz="3200" b="0" dirty="0" err="1">
                <a:latin typeface="Monotype Corsiva" panose="03010101010201010101" pitchFamily="66" charset="0"/>
              </a:rPr>
              <a:t>European</a:t>
            </a:r>
            <a:r>
              <a:rPr lang="it-IT" altLang="it-IT" sz="3200" b="0" dirty="0">
                <a:latin typeface="Monotype Corsiva" panose="03010101010201010101" pitchFamily="66" charset="0"/>
              </a:rPr>
              <a:t> Championship </a:t>
            </a:r>
            <a:r>
              <a:rPr lang="it-IT" altLang="it-IT" sz="3200" b="0" dirty="0" err="1">
                <a:latin typeface="Monotype Corsiva" panose="03010101010201010101" pitchFamily="66" charset="0"/>
              </a:rPr>
              <a:t>Proposal</a:t>
            </a:r>
            <a:endParaRPr lang="it-IT" altLang="it-IT" sz="3200" b="0" dirty="0">
              <a:latin typeface="Monotype Corsiva" panose="03010101010201010101" pitchFamily="66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2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  <p:sldLayoutId id="2147484372" r:id="rId12"/>
    <p:sldLayoutId id="2147484373" r:id="rId13"/>
    <p:sldLayoutId id="2147484374" r:id="rId14"/>
    <p:sldLayoutId id="2147484422" r:id="rId15"/>
  </p:sldLayoutIdLst>
  <p:transition spd="slow" advClick="0" advTm="30000">
    <p:pull dir="ld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Black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Black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Black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Black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Black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Black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Black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u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u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>
            <a:extLst>
              <a:ext uri="{FF2B5EF4-FFF2-40B4-BE49-F238E27FC236}">
                <a16:creationId xmlns:a16="http://schemas.microsoft.com/office/drawing/2014/main" id="{38DE25C1-358A-4D4A-AF68-3DD5D56138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2051" name="Segnaposto testo 2">
            <a:extLst>
              <a:ext uri="{FF2B5EF4-FFF2-40B4-BE49-F238E27FC236}">
                <a16:creationId xmlns:a16="http://schemas.microsoft.com/office/drawing/2014/main" id="{B6629CD5-BAD3-4253-9E71-D34F5B8D7F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13FCAB-2A16-4162-8B8B-AC19C7CA9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3DF916-4308-470A-A95F-21720FE779CD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01EE3F-BA12-4EFC-B34E-2BCA7A8F8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1F0D5B-8D11-41E6-A2EB-BF7676909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6EE4E5D-D1AA-4BCF-B689-64F43DF3A4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>
            <a:extLst>
              <a:ext uri="{FF2B5EF4-FFF2-40B4-BE49-F238E27FC236}">
                <a16:creationId xmlns:a16="http://schemas.microsoft.com/office/drawing/2014/main" id="{EA35343E-2BCB-4805-8F57-EAFDE6968C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3075" name="Segnaposto testo 2">
            <a:extLst>
              <a:ext uri="{FF2B5EF4-FFF2-40B4-BE49-F238E27FC236}">
                <a16:creationId xmlns:a16="http://schemas.microsoft.com/office/drawing/2014/main" id="{DBBAFA4F-71D3-4806-A3D7-75FA6ABA30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D96BDB-8C38-444A-BD13-20EC3C8FF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510AAC-A367-4AEE-BF77-7A79561124F7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3D1E09-6EA4-48C5-9D1E-42B25D3DB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91CF20-B976-4BF8-93EC-D4629A5A8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DF7871F-253A-446E-A402-BA6231D5A55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titolo 1">
            <a:extLst>
              <a:ext uri="{FF2B5EF4-FFF2-40B4-BE49-F238E27FC236}">
                <a16:creationId xmlns:a16="http://schemas.microsoft.com/office/drawing/2014/main" id="{E0EFBFEF-3D9D-449F-A323-B365782114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4099" name="Segnaposto testo 2">
            <a:extLst>
              <a:ext uri="{FF2B5EF4-FFF2-40B4-BE49-F238E27FC236}">
                <a16:creationId xmlns:a16="http://schemas.microsoft.com/office/drawing/2014/main" id="{D0A74D8C-0434-4F16-BCA5-A7A87C9CD8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6851E4-C639-4688-A63F-6DC7E9687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35888E-0C10-41AF-91B6-0A45851EB1BC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E899FE-7738-405D-9FBD-EC4C8CF57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41D59B-AC0F-44A4-B828-1F783B260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2843351-EFA4-42B1-9151-9CC74C1FECC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itolo 1">
            <a:extLst>
              <a:ext uri="{FF2B5EF4-FFF2-40B4-BE49-F238E27FC236}">
                <a16:creationId xmlns:a16="http://schemas.microsoft.com/office/drawing/2014/main" id="{83116F76-57EE-4B50-AD65-43D0DE43DA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5123" name="Segnaposto testo 2">
            <a:extLst>
              <a:ext uri="{FF2B5EF4-FFF2-40B4-BE49-F238E27FC236}">
                <a16:creationId xmlns:a16="http://schemas.microsoft.com/office/drawing/2014/main" id="{B613A66E-3E66-4480-A03C-315A86D554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E08D1B-F76A-4283-AC23-A078568C2B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ED2690-EFCA-4901-9C19-A4C1BF355120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439900-9366-4336-85B8-AC0150DC6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8939E3-B61A-4D1F-9EDA-FD8C63D39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73E8B65-FBBE-4DC7-BEB9-73FB35A9865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  <p:sldLayoutId id="2147484419" r:id="rId12"/>
    <p:sldLayoutId id="2147484420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3" descr="foto sistiana 2013.jpg">
            <a:extLst>
              <a:ext uri="{FF2B5EF4-FFF2-40B4-BE49-F238E27FC236}">
                <a16:creationId xmlns:a16="http://schemas.microsoft.com/office/drawing/2014/main" id="{96A38FB2-9FBA-4E69-8DAC-4D04D0E1CF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868362"/>
            <a:ext cx="83248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6">
            <a:extLst>
              <a:ext uri="{FF2B5EF4-FFF2-40B4-BE49-F238E27FC236}">
                <a16:creationId xmlns:a16="http://schemas.microsoft.com/office/drawing/2014/main" id="{8AD89046-344F-4DCB-B76E-F372CE241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238" y="3349704"/>
            <a:ext cx="5084762" cy="2498313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it-IT" altLang="it-IT" sz="2800" dirty="0">
                <a:solidFill>
                  <a:schemeClr val="bg2"/>
                </a:solidFill>
              </a:rPr>
              <a:t>2022 ORC SPORTBOAT</a:t>
            </a:r>
          </a:p>
          <a:p>
            <a:pPr marL="0" eaLnBrk="1" hangingPunct="1"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it-IT" altLang="it-IT" sz="2800" dirty="0">
                <a:solidFill>
                  <a:schemeClr val="bg2"/>
                </a:solidFill>
              </a:rPr>
              <a:t>  EUROPEAN                 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it-IT" altLang="it-IT" sz="2800" dirty="0">
                <a:solidFill>
                  <a:schemeClr val="bg2"/>
                </a:solidFill>
              </a:rPr>
              <a:t>      CHAMPIONSHIP</a:t>
            </a: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it-IT" altLang="it-IT" sz="2800" dirty="0">
                <a:solidFill>
                  <a:schemeClr val="bg2"/>
                </a:solidFill>
              </a:rPr>
              <a:t>        </a:t>
            </a:r>
            <a:r>
              <a:rPr lang="it-IT" altLang="it-IT" sz="2000" dirty="0">
                <a:solidFill>
                  <a:schemeClr val="bg2"/>
                </a:solidFill>
              </a:rPr>
              <a:t>in</a:t>
            </a:r>
            <a:r>
              <a:rPr lang="it-IT" altLang="it-IT" sz="2800" dirty="0">
                <a:solidFill>
                  <a:schemeClr val="bg2"/>
                </a:solidFill>
              </a:rPr>
              <a:t> </a:t>
            </a:r>
            <a:r>
              <a:rPr lang="it-IT" altLang="it-IT" sz="3200" dirty="0">
                <a:solidFill>
                  <a:schemeClr val="bg2"/>
                </a:solidFill>
              </a:rPr>
              <a:t>SISTIANA</a:t>
            </a:r>
          </a:p>
          <a:p>
            <a:pPr marL="324000" indent="0" eaLnBrk="1" hangingPunct="1">
              <a:lnSpc>
                <a:spcPts val="288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it-IT" altLang="it-IT" sz="3600" dirty="0">
                <a:solidFill>
                  <a:schemeClr val="bg2"/>
                </a:solidFill>
              </a:rPr>
              <a:t>  </a:t>
            </a:r>
            <a:r>
              <a:rPr lang="it-IT" altLang="it-IT" sz="2400" dirty="0">
                <a:solidFill>
                  <a:schemeClr val="bg2"/>
                </a:solidFill>
              </a:rPr>
              <a:t>10-16 ottobre 2022</a:t>
            </a:r>
          </a:p>
        </p:txBody>
      </p:sp>
      <p:sp>
        <p:nvSpPr>
          <p:cNvPr id="9223" name="Text Box 47">
            <a:extLst>
              <a:ext uri="{FF2B5EF4-FFF2-40B4-BE49-F238E27FC236}">
                <a16:creationId xmlns:a16="http://schemas.microsoft.com/office/drawing/2014/main" id="{BA36A0E5-1FB3-43F5-8413-12E89D26B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25538"/>
            <a:ext cx="3240087" cy="5030787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it-IT" altLang="it-IT" sz="3600" b="0" dirty="0">
                <a:latin typeface="Monotype Corsiva" panose="03010101010201010101" pitchFamily="66" charset="0"/>
              </a:rPr>
              <a:t>Associazione sportiva dilettantistica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it-IT" altLang="it-IT" sz="6000" dirty="0">
                <a:latin typeface="Monotype Corsiva" panose="03010101010201010101" pitchFamily="66" charset="0"/>
              </a:rPr>
              <a:t>Diporto 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it-IT" altLang="it-IT" sz="6000" dirty="0">
                <a:latin typeface="Monotype Corsiva" panose="03010101010201010101" pitchFamily="66" charset="0"/>
              </a:rPr>
              <a:t>Nautico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it-IT" altLang="it-IT" sz="6000" dirty="0">
                <a:latin typeface="Monotype Corsiva" panose="03010101010201010101" pitchFamily="66" charset="0"/>
              </a:rPr>
              <a:t>Sistiana</a:t>
            </a: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DF71C99-5687-4B75-A236-25A1081936E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7162" y="782022"/>
            <a:ext cx="7526337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dirty="0">
                <a:solidFill>
                  <a:srgbClr val="FF9933"/>
                </a:solidFill>
              </a:rPr>
              <a:t>DNS NEW CLUBHOUSE 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6EF7B35C-5AD3-4840-AAB6-F1AB56ADD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887" y="1971968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9B344FD7-38F1-40BE-824D-6BFB7B3CD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993" y="1562536"/>
            <a:ext cx="2720633" cy="204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3">
            <a:extLst>
              <a:ext uri="{FF2B5EF4-FFF2-40B4-BE49-F238E27FC236}">
                <a16:creationId xmlns:a16="http://schemas.microsoft.com/office/drawing/2014/main" id="{C5900859-C2FD-467D-BC03-C4F104EA7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8858" y="3802499"/>
            <a:ext cx="3115058" cy="286232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it-IT" altLang="it-IT" sz="2000" dirty="0">
                <a:solidFill>
                  <a:srgbClr val="FFFF00"/>
                </a:solidFill>
              </a:rPr>
              <a:t>area of 750sqm, 350sqm of office, training room, services  and bar </a:t>
            </a:r>
            <a:r>
              <a:rPr lang="it-IT" altLang="it-IT" sz="2000" dirty="0" err="1">
                <a:solidFill>
                  <a:srgbClr val="FFFF00"/>
                </a:solidFill>
              </a:rPr>
              <a:t>restaurant</a:t>
            </a:r>
            <a:r>
              <a:rPr lang="it-IT" altLang="it-IT" sz="2000" dirty="0">
                <a:solidFill>
                  <a:srgbClr val="FFFF00"/>
                </a:solidFill>
              </a:rPr>
              <a:t> and 160sqm of </a:t>
            </a:r>
            <a:r>
              <a:rPr lang="it-IT" altLang="it-IT" sz="2000" dirty="0" err="1">
                <a:solidFill>
                  <a:srgbClr val="FFFF00"/>
                </a:solidFill>
              </a:rPr>
              <a:t>terrace</a:t>
            </a:r>
            <a:endParaRPr lang="it-IT" altLang="it-IT" sz="2000" dirty="0">
              <a:solidFill>
                <a:srgbClr val="FFFF00"/>
              </a:solidFill>
            </a:endParaRP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sz="2000" dirty="0">
                <a:solidFill>
                  <a:srgbClr val="00CC00"/>
                </a:solidFill>
              </a:rPr>
              <a:t>scheduled to open in May 2022</a:t>
            </a:r>
            <a:endParaRPr lang="it-IT" altLang="it-IT" sz="2000" dirty="0">
              <a:solidFill>
                <a:srgbClr val="00CC00"/>
              </a:solidFill>
            </a:endParaRP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endParaRPr lang="it-IT" altLang="it-IT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64D2DA0-B6B3-48A6-80FC-4407AB940F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25514" y="850261"/>
            <a:ext cx="6166774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dirty="0">
                <a:solidFill>
                  <a:srgbClr val="FF9933"/>
                </a:solidFill>
              </a:rPr>
              <a:t>EVENT PROGRAM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587DB66B-6683-4141-AA08-2F2FDF3F5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038" y="1585960"/>
            <a:ext cx="6257758" cy="4770537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dirty="0">
                <a:solidFill>
                  <a:srgbClr val="FFFF00"/>
                </a:solidFill>
              </a:rPr>
              <a:t>9 oct  		- boats mooring and check-in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dirty="0">
                <a:solidFill>
                  <a:srgbClr val="FFFF00"/>
                </a:solidFill>
              </a:rPr>
              <a:t> 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dirty="0">
                <a:solidFill>
                  <a:srgbClr val="FFFF00"/>
                </a:solidFill>
              </a:rPr>
              <a:t>10-11 oct  	- boats mooring and check-in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dirty="0">
                <a:solidFill>
                  <a:srgbClr val="FFFF00"/>
                </a:solidFill>
              </a:rPr>
              <a:t>		- teams registration 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dirty="0">
                <a:solidFill>
                  <a:srgbClr val="FFFF00"/>
                </a:solidFill>
              </a:rPr>
              <a:t>		- boat measurements and launching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endParaRPr lang="en-US" altLang="it-IT" dirty="0">
              <a:solidFill>
                <a:srgbClr val="FFFF00"/>
              </a:solidFill>
            </a:endParaRP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dirty="0">
                <a:solidFill>
                  <a:srgbClr val="FFFF00"/>
                </a:solidFill>
              </a:rPr>
              <a:t>11 oct		- practice race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dirty="0">
                <a:solidFill>
                  <a:srgbClr val="FFFF00"/>
                </a:solidFill>
              </a:rPr>
              <a:t>		- open ceremony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endParaRPr lang="en-US" altLang="it-IT" dirty="0">
              <a:solidFill>
                <a:srgbClr val="FFFF00"/>
              </a:solidFill>
            </a:endParaRP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dirty="0">
                <a:solidFill>
                  <a:srgbClr val="FFFF00"/>
                </a:solidFill>
              </a:rPr>
              <a:t>12 oct		- skipper meeting 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dirty="0">
                <a:solidFill>
                  <a:srgbClr val="FFFF00"/>
                </a:solidFill>
              </a:rPr>
              <a:t>		- coastal/offshore race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endParaRPr lang="en-US" altLang="it-IT" dirty="0">
              <a:solidFill>
                <a:srgbClr val="FFFF00"/>
              </a:solidFill>
            </a:endParaRP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dirty="0">
                <a:solidFill>
                  <a:srgbClr val="FFFF00"/>
                </a:solidFill>
              </a:rPr>
              <a:t>13-14 oct	- inshore races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dirty="0">
                <a:solidFill>
                  <a:srgbClr val="FFFF00"/>
                </a:solidFill>
              </a:rPr>
              <a:t>		- crew and gala party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endParaRPr lang="en-US" altLang="it-IT" dirty="0">
              <a:solidFill>
                <a:srgbClr val="FFFF00"/>
              </a:solidFill>
            </a:endParaRP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dirty="0">
                <a:solidFill>
                  <a:srgbClr val="FFFF00"/>
                </a:solidFill>
              </a:rPr>
              <a:t>15 oct		- inshore races 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dirty="0">
                <a:solidFill>
                  <a:srgbClr val="FFFF00"/>
                </a:solidFill>
              </a:rPr>
              <a:t>		- prize-giving ceremony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endParaRPr lang="en-US" altLang="it-IT" dirty="0">
              <a:solidFill>
                <a:srgbClr val="FFFF00"/>
              </a:solidFill>
            </a:endParaRP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dirty="0">
                <a:solidFill>
                  <a:srgbClr val="FFFF00"/>
                </a:solidFill>
              </a:rPr>
              <a:t>16 oct		- boats hauling out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DA9ED40-6445-442B-A1EF-6CBB9B152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2699" y="3116468"/>
            <a:ext cx="2287319" cy="312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40493"/>
      </p:ext>
    </p:extLst>
  </p:cSld>
  <p:clrMapOvr>
    <a:masterClrMapping/>
  </p:clrMapOvr>
  <p:transition spd="slow">
    <p:cover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E1530C4-7311-4CC8-8D61-963B26D8875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41946" y="786571"/>
            <a:ext cx="43465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dirty="0">
                <a:solidFill>
                  <a:srgbClr val="FF9933"/>
                </a:solidFill>
              </a:rPr>
              <a:t>LOGISTICS AREAS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ABCF643-9909-4973-A4FE-380F3673C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78" y="1401829"/>
            <a:ext cx="7888406" cy="5106940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E1530C4-7311-4CC8-8D61-963B26D8875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6119" y="813867"/>
            <a:ext cx="679203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dirty="0">
                <a:solidFill>
                  <a:srgbClr val="FF9933"/>
                </a:solidFill>
              </a:rPr>
              <a:t>COMPETITORS MOORINGS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EBC0913C-86B0-4F41-8F61-4D62B61BC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36" y="2395582"/>
            <a:ext cx="3497197" cy="2246769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sz="2000" dirty="0">
                <a:solidFill>
                  <a:srgbClr val="FFFF00"/>
                </a:solidFill>
              </a:rPr>
              <a:t>48 berths for competitors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endParaRPr lang="en-US" altLang="it-IT" sz="2000" dirty="0">
              <a:solidFill>
                <a:srgbClr val="FFFF00"/>
              </a:solidFill>
            </a:endParaRP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sz="2000" dirty="0">
                <a:solidFill>
                  <a:srgbClr val="FFFF00"/>
                </a:solidFill>
              </a:rPr>
              <a:t>width   2,75 – 3,50 mt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sz="2000" dirty="0">
                <a:solidFill>
                  <a:srgbClr val="FFFF00"/>
                </a:solidFill>
              </a:rPr>
              <a:t>length  7,00 - 10,00 mt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endParaRPr lang="en-US" altLang="it-IT" sz="2000" dirty="0">
              <a:solidFill>
                <a:srgbClr val="FFFF00"/>
              </a:solidFill>
            </a:endParaRP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sz="2000" dirty="0">
                <a:solidFill>
                  <a:srgbClr val="FFFF00"/>
                </a:solidFill>
              </a:rPr>
              <a:t>6 berths for ribs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1D83AB8-3EC7-477E-8800-705977E9E0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693" y="1692257"/>
            <a:ext cx="4317241" cy="469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58786"/>
      </p:ext>
    </p:extLst>
  </p:cSld>
  <p:clrMapOvr>
    <a:masterClrMapping/>
  </p:clrMapOvr>
  <p:transition spd="slow">
    <p:cover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298772E-771B-4F6B-A5F7-42ADA55043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25513" y="836613"/>
            <a:ext cx="5343359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dirty="0">
                <a:solidFill>
                  <a:srgbClr val="FF9933"/>
                </a:solidFill>
              </a:rPr>
              <a:t>RACING AREAS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B443165-5614-46E6-AA9F-E72C023924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94" y="1417638"/>
            <a:ext cx="6027809" cy="5098051"/>
          </a:xfrm>
          <a:prstGeom prst="rect">
            <a:avLst/>
          </a:prstGeom>
        </p:spPr>
      </p:pic>
      <p:sp>
        <p:nvSpPr>
          <p:cNvPr id="8" name="Text Box 13">
            <a:extLst>
              <a:ext uri="{FF2B5EF4-FFF2-40B4-BE49-F238E27FC236}">
                <a16:creationId xmlns:a16="http://schemas.microsoft.com/office/drawing/2014/main" id="{E0021C29-B7FD-4C84-B308-15C73B44F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584" y="2313319"/>
            <a:ext cx="2238235" cy="286232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it-IT" sz="2000" b="1" dirty="0">
                <a:solidFill>
                  <a:srgbClr val="FFFF00"/>
                </a:solidFill>
                <a:effectLst/>
                <a:ea typeface="Verdana" panose="020B0604030504040204" pitchFamily="34" charset="0"/>
              </a:rPr>
              <a:t>one</a:t>
            </a:r>
            <a:r>
              <a:rPr lang="hr-HR" sz="2000" b="1" dirty="0">
                <a:solidFill>
                  <a:srgbClr val="FFFF00"/>
                </a:solidFill>
                <a:effectLst/>
                <a:ea typeface="Verdana" panose="020B0604030504040204" pitchFamily="34" charset="0"/>
              </a:rPr>
              <a:t> </a:t>
            </a:r>
            <a:r>
              <a:rPr lang="it-IT" sz="2000" b="1" dirty="0">
                <a:solidFill>
                  <a:srgbClr val="FFFF00"/>
                </a:solidFill>
                <a:effectLst/>
                <a:ea typeface="Verdana" panose="020B0604030504040204" pitchFamily="34" charset="0"/>
              </a:rPr>
              <a:t>large </a:t>
            </a:r>
            <a:r>
              <a:rPr lang="hr-HR" sz="2000" b="1" dirty="0">
                <a:solidFill>
                  <a:srgbClr val="FFFF00"/>
                </a:solidFill>
                <a:effectLst/>
                <a:ea typeface="Verdana" panose="020B0604030504040204" pitchFamily="34" charset="0"/>
              </a:rPr>
              <a:t>area for the coasta</a:t>
            </a:r>
            <a:r>
              <a:rPr lang="it-IT" sz="2000" b="1" dirty="0">
                <a:solidFill>
                  <a:srgbClr val="FFFF00"/>
                </a:solidFill>
                <a:effectLst/>
                <a:ea typeface="Verdana" panose="020B0604030504040204" pitchFamily="34" charset="0"/>
              </a:rPr>
              <a:t>l-</a:t>
            </a:r>
            <a:r>
              <a:rPr lang="hr-HR" sz="2000" b="1" dirty="0">
                <a:solidFill>
                  <a:srgbClr val="FFFF00"/>
                </a:solidFill>
                <a:effectLst/>
                <a:ea typeface="Verdana" panose="020B0604030504040204" pitchFamily="34" charset="0"/>
              </a:rPr>
              <a:t>offshore race (10 to 25 miles) and two possible areas for the inshore races</a:t>
            </a:r>
            <a:endParaRPr lang="en-US" altLang="it-IT" sz="2000" dirty="0">
              <a:solidFill>
                <a:srgbClr val="FFFF00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908163"/>
      </p:ext>
    </p:extLst>
  </p:cSld>
  <p:clrMapOvr>
    <a:masterClrMapping/>
  </p:clrMapOvr>
  <p:transition spd="slow">
    <p:cover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298772E-771B-4F6B-A5F7-42ADA55043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25513" y="836613"/>
            <a:ext cx="8218487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dirty="0">
                <a:solidFill>
                  <a:srgbClr val="FF9933"/>
                </a:solidFill>
              </a:rPr>
              <a:t>ACCOMODATION &amp; CATERING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0AFAA37-0B6A-4EBC-A147-D7FABC9A6F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11" y="1547339"/>
            <a:ext cx="8512471" cy="3321154"/>
          </a:xfrm>
          <a:prstGeom prst="rect">
            <a:avLst/>
          </a:prstGeom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07B64327-53D0-477B-8291-6D33F1301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163" y="4868493"/>
            <a:ext cx="6007185" cy="1323439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sz="2000" dirty="0">
                <a:solidFill>
                  <a:srgbClr val="FFFF00"/>
                </a:solidFill>
              </a:rPr>
              <a:t>in the SISTIANA area are available : 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sz="2000" dirty="0">
                <a:solidFill>
                  <a:srgbClr val="FFFF00"/>
                </a:solidFill>
              </a:rPr>
              <a:t>- about 30 hotel and </a:t>
            </a:r>
            <a:r>
              <a:rPr lang="en-US" altLang="it-IT" sz="2000" dirty="0" err="1">
                <a:solidFill>
                  <a:srgbClr val="FFFF00"/>
                </a:solidFill>
              </a:rPr>
              <a:t>bed&amp;breakfast</a:t>
            </a:r>
            <a:endParaRPr lang="en-US" altLang="it-IT" sz="2000" dirty="0">
              <a:solidFill>
                <a:srgbClr val="FFFF00"/>
              </a:solidFill>
            </a:endParaRP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sz="2000" dirty="0">
                <a:solidFill>
                  <a:srgbClr val="FFFF00"/>
                </a:solidFill>
              </a:rPr>
              <a:t>- 2 </a:t>
            </a:r>
            <a:r>
              <a:rPr lang="en-US" altLang="it-IT" sz="2000" dirty="0" err="1">
                <a:solidFill>
                  <a:srgbClr val="FFFF00"/>
                </a:solidFill>
              </a:rPr>
              <a:t>campings</a:t>
            </a:r>
            <a:r>
              <a:rPr lang="en-US" altLang="it-IT" sz="2000" dirty="0">
                <a:solidFill>
                  <a:srgbClr val="FFFF00"/>
                </a:solidFill>
              </a:rPr>
              <a:t> with bungalows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sz="2000" dirty="0">
                <a:solidFill>
                  <a:srgbClr val="FFFF00"/>
                </a:solidFill>
              </a:rPr>
              <a:t>- about 50 restaurant or “trattoria” </a:t>
            </a:r>
          </a:p>
        </p:txBody>
      </p:sp>
    </p:spTree>
    <p:extLst>
      <p:ext uri="{BB962C8B-B14F-4D97-AF65-F5344CB8AC3E}">
        <p14:creationId xmlns:p14="http://schemas.microsoft.com/office/powerpoint/2010/main" val="1285805246"/>
      </p:ext>
    </p:extLst>
  </p:cSld>
  <p:clrMapOvr>
    <a:masterClrMapping/>
  </p:clrMapOvr>
  <p:transition spd="slow">
    <p:cover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 descr="Grotta Gigante - Italia Parchi">
            <a:extLst>
              <a:ext uri="{FF2B5EF4-FFF2-40B4-BE49-F238E27FC236}">
                <a16:creationId xmlns:a16="http://schemas.microsoft.com/office/drawing/2014/main" id="{001E1373-56D4-436F-A5B0-108011F80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9183" y="4443427"/>
            <a:ext cx="2627355" cy="196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Rectangle 2">
            <a:extLst>
              <a:ext uri="{FF2B5EF4-FFF2-40B4-BE49-F238E27FC236}">
                <a16:creationId xmlns:a16="http://schemas.microsoft.com/office/drawing/2014/main" id="{2298772E-771B-4F6B-A5F7-42ADA55043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25513" y="836613"/>
            <a:ext cx="8218487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dirty="0">
                <a:solidFill>
                  <a:srgbClr val="FF9933"/>
                </a:solidFill>
              </a:rPr>
              <a:t>NEARBY TOURIST SITES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79DA88-4D6A-45AD-BEEB-AA2716795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722" y="1666357"/>
            <a:ext cx="3050277" cy="20335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9BCEF114-623F-4027-BD1E-C8820931B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202" y="3275111"/>
            <a:ext cx="2249866" cy="307777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sz="1400" dirty="0">
                <a:solidFill>
                  <a:srgbClr val="FFFF00"/>
                </a:solidFill>
              </a:rPr>
              <a:t>Duino castle (3km)</a:t>
            </a:r>
            <a:endParaRPr lang="it-IT" altLang="it-IT" sz="1400" dirty="0">
              <a:solidFill>
                <a:srgbClr val="FFFF0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9D6ACB2-D293-45FE-8453-E49743123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931" y="1465958"/>
            <a:ext cx="4781607" cy="2782026"/>
          </a:xfrm>
          <a:prstGeom prst="rect">
            <a:avLst/>
          </a:prstGeom>
        </p:spPr>
      </p:pic>
      <p:sp>
        <p:nvSpPr>
          <p:cNvPr id="10" name="Text Box 13">
            <a:extLst>
              <a:ext uri="{FF2B5EF4-FFF2-40B4-BE49-F238E27FC236}">
                <a16:creationId xmlns:a16="http://schemas.microsoft.com/office/drawing/2014/main" id="{16190A67-0C72-4AB8-A77A-7D5EC7905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024" y="3730764"/>
            <a:ext cx="1933693" cy="307777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sz="1400" dirty="0">
                <a:solidFill>
                  <a:srgbClr val="FFFF00"/>
                </a:solidFill>
              </a:rPr>
              <a:t>Trieste (15km)</a:t>
            </a:r>
            <a:endParaRPr lang="it-IT" altLang="it-IT" sz="1400" dirty="0">
              <a:solidFill>
                <a:srgbClr val="FFFF00"/>
              </a:solidFill>
            </a:endParaRPr>
          </a:p>
        </p:txBody>
      </p:sp>
      <p:pic>
        <p:nvPicPr>
          <p:cNvPr id="31749" name="Picture 5" descr="Castello di Miramare, apertura dalle 9 alle 19 | Museo storico e il Parco del  Castello di Miramare">
            <a:extLst>
              <a:ext uri="{FF2B5EF4-FFF2-40B4-BE49-F238E27FC236}">
                <a16:creationId xmlns:a16="http://schemas.microsoft.com/office/drawing/2014/main" id="{8665EE63-5A3C-478B-897A-8D91927B0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599" y="4255361"/>
            <a:ext cx="3177071" cy="210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3">
            <a:extLst>
              <a:ext uri="{FF2B5EF4-FFF2-40B4-BE49-F238E27FC236}">
                <a16:creationId xmlns:a16="http://schemas.microsoft.com/office/drawing/2014/main" id="{D5F5CDD0-22F5-4146-A58D-AA157F35E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096" y="5721081"/>
            <a:ext cx="2087469" cy="5232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sz="1400" dirty="0">
                <a:solidFill>
                  <a:srgbClr val="FFFF00"/>
                </a:solidFill>
              </a:rPr>
              <a:t>Carso 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sz="1400" dirty="0">
                <a:solidFill>
                  <a:srgbClr val="FFFF00"/>
                </a:solidFill>
              </a:rPr>
              <a:t>Giant cave (5km)</a:t>
            </a:r>
            <a:endParaRPr lang="it-IT" altLang="it-IT" sz="1400" dirty="0">
              <a:solidFill>
                <a:srgbClr val="FFFF00"/>
              </a:solidFill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D49DCEF4-6DF9-40A1-9F92-AB875CFD8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64" y="6021387"/>
            <a:ext cx="2823074" cy="308829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sz="1400" dirty="0" err="1">
                <a:solidFill>
                  <a:srgbClr val="FFFF00"/>
                </a:solidFill>
              </a:rPr>
              <a:t>Miramare</a:t>
            </a:r>
            <a:r>
              <a:rPr lang="en-US" altLang="it-IT" sz="1400" dirty="0">
                <a:solidFill>
                  <a:srgbClr val="FFFF00"/>
                </a:solidFill>
              </a:rPr>
              <a:t> castle (10km)</a:t>
            </a:r>
            <a:endParaRPr lang="it-IT" altLang="it-IT" sz="1400" dirty="0">
              <a:solidFill>
                <a:srgbClr val="FFFF00"/>
              </a:solidFill>
            </a:endParaRPr>
          </a:p>
        </p:txBody>
      </p:sp>
      <p:pic>
        <p:nvPicPr>
          <p:cNvPr id="31753" name="Picture 9" descr="Dinosauro Laura, a Sistiana il più grande esemplare di Prosaurolophus  Eventi a Trieste">
            <a:extLst>
              <a:ext uri="{FF2B5EF4-FFF2-40B4-BE49-F238E27FC236}">
                <a16:creationId xmlns:a16="http://schemas.microsoft.com/office/drawing/2014/main" id="{C7287010-7F32-4950-9C6D-088B23124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195" y="4842442"/>
            <a:ext cx="2175463" cy="145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3">
            <a:extLst>
              <a:ext uri="{FF2B5EF4-FFF2-40B4-BE49-F238E27FC236}">
                <a16:creationId xmlns:a16="http://schemas.microsoft.com/office/drawing/2014/main" id="{F10D7366-815A-4929-8483-7F25E06A7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2583" y="5567974"/>
            <a:ext cx="2087469" cy="738664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sz="1400" dirty="0">
                <a:solidFill>
                  <a:srgbClr val="FFFF00"/>
                </a:solidFill>
              </a:rPr>
              <a:t>Paleontological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sz="1400" dirty="0">
                <a:solidFill>
                  <a:srgbClr val="FFFF00"/>
                </a:solidFill>
              </a:rPr>
              <a:t>Site –Villaggio del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sz="1400" dirty="0" err="1">
                <a:solidFill>
                  <a:srgbClr val="FFFF00"/>
                </a:solidFill>
              </a:rPr>
              <a:t>Pescatore</a:t>
            </a:r>
            <a:r>
              <a:rPr lang="en-US" altLang="it-IT" sz="1400" dirty="0">
                <a:solidFill>
                  <a:srgbClr val="FFFF00"/>
                </a:solidFill>
              </a:rPr>
              <a:t> (3km)</a:t>
            </a:r>
          </a:p>
        </p:txBody>
      </p:sp>
    </p:spTree>
  </p:cSld>
  <p:clrMapOvr>
    <a:masterClrMapping/>
  </p:clrMapOvr>
  <p:transition spd="slow">
    <p:cover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0CB278C-65F2-4BCB-BF7D-897096218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2" y="932554"/>
            <a:ext cx="8312495" cy="5507028"/>
          </a:xfrm>
          <a:prstGeom prst="rect">
            <a:avLst/>
          </a:prstGeom>
        </p:spPr>
      </p:pic>
      <p:sp>
        <p:nvSpPr>
          <p:cNvPr id="61443" name="Text Box 46">
            <a:extLst>
              <a:ext uri="{FF2B5EF4-FFF2-40B4-BE49-F238E27FC236}">
                <a16:creationId xmlns:a16="http://schemas.microsoft.com/office/drawing/2014/main" id="{CF105D87-F429-491A-9D17-1E3A8F095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896" y="3574410"/>
            <a:ext cx="2666478" cy="2185214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it-IT" altLang="it-IT" sz="3200" dirty="0">
                <a:solidFill>
                  <a:schemeClr val="bg2"/>
                </a:solidFill>
              </a:rPr>
              <a:t>THANK YOU</a:t>
            </a: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it-IT" altLang="it-IT" sz="2400" dirty="0">
                <a:solidFill>
                  <a:schemeClr val="bg2"/>
                </a:solidFill>
              </a:rPr>
              <a:t>for </a:t>
            </a:r>
            <a:r>
              <a:rPr lang="it-IT" altLang="it-IT" sz="2400" dirty="0" err="1">
                <a:solidFill>
                  <a:schemeClr val="bg2"/>
                </a:solidFill>
              </a:rPr>
              <a:t>your</a:t>
            </a:r>
            <a:endParaRPr lang="it-IT" altLang="it-IT" sz="2400" dirty="0">
              <a:solidFill>
                <a:schemeClr val="bg2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it-IT" altLang="it-IT" sz="2400" dirty="0" err="1">
                <a:solidFill>
                  <a:schemeClr val="bg2"/>
                </a:solidFill>
              </a:rPr>
              <a:t>attention</a:t>
            </a:r>
            <a:endParaRPr lang="it-IT" altLang="it-IT" sz="2400" dirty="0">
              <a:solidFill>
                <a:schemeClr val="bg2"/>
              </a:solidFill>
            </a:endParaRPr>
          </a:p>
        </p:txBody>
      </p:sp>
      <p:sp>
        <p:nvSpPr>
          <p:cNvPr id="61444" name="Text Box 47">
            <a:extLst>
              <a:ext uri="{FF2B5EF4-FFF2-40B4-BE49-F238E27FC236}">
                <a16:creationId xmlns:a16="http://schemas.microsoft.com/office/drawing/2014/main" id="{DC3229DC-33D0-4C3A-9CD9-3AE4C63A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25538"/>
            <a:ext cx="3240087" cy="5030787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it-IT" altLang="it-IT" sz="3600" b="0">
                <a:latin typeface="Monotype Corsiva" panose="03010101010201010101" pitchFamily="66" charset="0"/>
              </a:rPr>
              <a:t>Associazione sportiva dilettantistica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it-IT" altLang="it-IT" sz="6000">
                <a:latin typeface="Monotype Corsiva" panose="03010101010201010101" pitchFamily="66" charset="0"/>
              </a:rPr>
              <a:t>Diporto 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it-IT" altLang="it-IT" sz="6000">
                <a:latin typeface="Monotype Corsiva" panose="03010101010201010101" pitchFamily="66" charset="0"/>
              </a:rPr>
              <a:t>Nautico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it-IT" altLang="it-IT" sz="6000">
                <a:latin typeface="Monotype Corsiva" panose="03010101010201010101" pitchFamily="66" charset="0"/>
              </a:rPr>
              <a:t>Sistiana</a:t>
            </a: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99"/>
            </a:gs>
            <a:gs pos="100000">
              <a:schemeClr val="bg1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8EF181F-7EBB-43CC-A326-61AFE94C5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821" y="1629620"/>
            <a:ext cx="3687742" cy="2487516"/>
          </a:xfrm>
          <a:prstGeom prst="rect">
            <a:avLst/>
          </a:prstGeom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CF65665A-15B4-47CD-A646-E89EB7976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285" y="4340529"/>
            <a:ext cx="69765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t-IT" sz="2000" b="1" i="1" dirty="0">
                <a:solidFill>
                  <a:srgbClr val="FFFF00"/>
                </a:solidFill>
              </a:rPr>
              <a:t>The </a:t>
            </a:r>
            <a:r>
              <a:rPr lang="en-US" altLang="it-IT" sz="2000" b="1" i="1" dirty="0" err="1">
                <a:solidFill>
                  <a:srgbClr val="FFFF00"/>
                </a:solidFill>
              </a:rPr>
              <a:t>Diporto</a:t>
            </a:r>
            <a:r>
              <a:rPr lang="en-US" altLang="it-IT" sz="2000" b="1" i="1" dirty="0">
                <a:solidFill>
                  <a:srgbClr val="FFFF00"/>
                </a:solidFill>
              </a:rPr>
              <a:t> Nautico di Sistiana is a small but well-established sailing club with 170 members, affiliated with the FIV (Italian sailing federation) and UVAI, which enjoys an enviable nautical base within the Bay of Sistiana</a:t>
            </a:r>
            <a:r>
              <a:rPr lang="it-IT" altLang="it-IT" sz="2000" b="1" i="1" dirty="0">
                <a:solidFill>
                  <a:schemeClr val="folHlink"/>
                </a:solidFill>
              </a:rPr>
              <a:t>.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5B82569-A7ED-4AE2-A92A-917695CF6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9299" y="986739"/>
            <a:ext cx="4874786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it-IT" altLang="it-IT" b="0" kern="0" dirty="0">
                <a:solidFill>
                  <a:srgbClr val="FF9933"/>
                </a:solidFill>
              </a:rPr>
              <a:t>THE CLUB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5A6EE91-EEBF-4617-AB41-7EE5D0377F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40" y="1701863"/>
            <a:ext cx="2533934" cy="989148"/>
          </a:xfrm>
          <a:prstGeom prst="rect">
            <a:avLst/>
          </a:prstGeom>
        </p:spPr>
      </p:pic>
      <p:pic>
        <p:nvPicPr>
          <p:cNvPr id="8" name="Picture 48" descr="logo fiv 2013">
            <a:extLst>
              <a:ext uri="{FF2B5EF4-FFF2-40B4-BE49-F238E27FC236}">
                <a16:creationId xmlns:a16="http://schemas.microsoft.com/office/drawing/2014/main" id="{996457D8-1AD7-4D16-81CB-95B5B12EF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298" y="3426528"/>
            <a:ext cx="809853" cy="59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CD73B8E-419F-4644-BBE6-B960A85F67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97" y="4117136"/>
            <a:ext cx="809853" cy="78636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B460A71-1745-4D88-AF0A-B55BE35154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7" y="5036024"/>
            <a:ext cx="809853" cy="59642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D62EDB6-30B2-486D-8BB2-F68094EE41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297" y="5838298"/>
            <a:ext cx="1360227" cy="568649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9AE83B16-7937-424F-9B4A-C144661DE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656" y="772145"/>
            <a:ext cx="8364253" cy="557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F4DD1099-FC88-4C9E-A978-D12072B76E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05552" y="822444"/>
            <a:ext cx="5770563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9900"/>
                </a:solidFill>
              </a:rPr>
              <a:t>THE LOCATION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4F39E00-0AE2-47A2-B3F2-EEF642DF5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092" y="5767289"/>
            <a:ext cx="4130982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it-IT" altLang="it-IT" sz="2800" b="0" kern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BAY OF SISTIANA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1EAE4F4-B38C-4322-AFFE-8DE83B727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583" y="766422"/>
            <a:ext cx="1772384" cy="2018061"/>
          </a:xfrm>
          <a:prstGeom prst="rect">
            <a:avLst/>
          </a:prstGeom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51CC83F5-3BED-4778-961D-C8EF05576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656" y="1251906"/>
            <a:ext cx="501782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lbertus" panose="020E0702040304020204" pitchFamily="34" charset="0"/>
              </a:rPr>
              <a:t>Sistiana is located in the north-eastern part of the Adriatic Sea, near Trieste, </a:t>
            </a:r>
            <a:r>
              <a:rPr lang="sl-SI" sz="2400" dirty="0">
                <a:solidFill>
                  <a:srgbClr val="FFFF00"/>
                </a:solidFill>
                <a:latin typeface="Albertus" panose="020E0702040304020204" pitchFamily="34" charset="0"/>
              </a:rPr>
              <a:t>at the crossroads of the main European cultural and trade routes. It is bordered by </a:t>
            </a:r>
            <a:r>
              <a:rPr lang="it-IT" sz="2400" dirty="0">
                <a:solidFill>
                  <a:srgbClr val="FFFF00"/>
                </a:solidFill>
                <a:latin typeface="Albertus" panose="020E0702040304020204" pitchFamily="34" charset="0"/>
              </a:rPr>
              <a:t>Slovenia and </a:t>
            </a:r>
            <a:r>
              <a:rPr lang="it-IT" sz="2400" dirty="0" err="1">
                <a:solidFill>
                  <a:srgbClr val="FFFF00"/>
                </a:solidFill>
                <a:latin typeface="Albertus" panose="020E0702040304020204" pitchFamily="34" charset="0"/>
              </a:rPr>
              <a:t>Croatia</a:t>
            </a:r>
            <a:r>
              <a:rPr lang="it-IT" sz="2400" dirty="0">
                <a:solidFill>
                  <a:srgbClr val="FFFF00"/>
                </a:solidFill>
                <a:latin typeface="Albertus" panose="020E0702040304020204" pitchFamily="34" charset="0"/>
              </a:rPr>
              <a:t> to the south-</a:t>
            </a:r>
            <a:r>
              <a:rPr lang="it-IT" sz="2400" dirty="0" err="1">
                <a:solidFill>
                  <a:srgbClr val="FFFF00"/>
                </a:solidFill>
                <a:latin typeface="Albertus" panose="020E0702040304020204" pitchFamily="34" charset="0"/>
              </a:rPr>
              <a:t>east</a:t>
            </a:r>
            <a:r>
              <a:rPr lang="it-IT" sz="2400" dirty="0">
                <a:solidFill>
                  <a:srgbClr val="FFFF00"/>
                </a:solidFill>
                <a:latin typeface="Albertus" panose="020E0702040304020204" pitchFamily="34" charset="0"/>
              </a:rPr>
              <a:t>, </a:t>
            </a:r>
            <a:r>
              <a:rPr lang="sl-SI" sz="2400" dirty="0">
                <a:solidFill>
                  <a:srgbClr val="FFFF00"/>
                </a:solidFill>
                <a:latin typeface="Albertus" panose="020E0702040304020204" pitchFamily="34" charset="0"/>
              </a:rPr>
              <a:t>Austria to the north</a:t>
            </a:r>
            <a:r>
              <a:rPr lang="it-IT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Albertus" panose="020E0702040304020204" pitchFamily="34" charset="0"/>
              </a:rPr>
              <a:t>.</a:t>
            </a:r>
            <a:r>
              <a:rPr lang="sl-SI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Albertus" panose="020E07020403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8350371"/>
      </p:ext>
    </p:extLst>
  </p:cSld>
  <p:clrMapOvr>
    <a:masterClrMapping/>
  </p:clrMapOvr>
  <p:transition spd="slow">
    <p:cover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366DC77-75F8-44D3-B03A-CA8EACF7A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16" y="811751"/>
            <a:ext cx="8280506" cy="5511712"/>
          </a:xfrm>
          <a:prstGeom prst="rect">
            <a:avLst/>
          </a:prstGeom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CF65665A-15B4-47CD-A646-E89EB7976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514" y="5214710"/>
            <a:ext cx="663994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t-IT" sz="2000" i="1" dirty="0">
                <a:solidFill>
                  <a:srgbClr val="FFFF00"/>
                </a:solidFill>
              </a:rPr>
              <a:t>T</a:t>
            </a:r>
            <a:r>
              <a:rPr lang="en-US" altLang="it-IT" sz="2000" b="1" i="1" dirty="0">
                <a:solidFill>
                  <a:srgbClr val="FFFF00"/>
                </a:solidFill>
              </a:rPr>
              <a:t>he club manages 3 piers with 130 berths equipped with energy, water and all necessary services </a:t>
            </a:r>
            <a:endParaRPr lang="it-IT" altLang="it-IT" sz="2000" b="1" i="1" dirty="0">
              <a:solidFill>
                <a:schemeClr val="folHlink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5B82569-A7ED-4AE2-A92A-917695CF6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9299" y="986739"/>
            <a:ext cx="4874786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it-IT" altLang="it-IT" b="0" kern="0" dirty="0">
                <a:solidFill>
                  <a:srgbClr val="FF9900"/>
                </a:solidFill>
              </a:rPr>
              <a:t>DNS BERTHS</a:t>
            </a:r>
          </a:p>
        </p:txBody>
      </p:sp>
    </p:spTree>
    <p:extLst>
      <p:ext uri="{BB962C8B-B14F-4D97-AF65-F5344CB8AC3E}">
        <p14:creationId xmlns:p14="http://schemas.microsoft.com/office/powerpoint/2010/main" val="222701783"/>
      </p:ext>
    </p:extLst>
  </p:cSld>
  <p:clrMapOvr>
    <a:masterClrMapping/>
  </p:clrMapOvr>
  <p:transition spd="slow">
    <p:cover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DC68C66-DDE6-4095-A37A-60928828F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95" y="789727"/>
            <a:ext cx="8353707" cy="5547383"/>
          </a:xfrm>
          <a:prstGeom prst="rect">
            <a:avLst/>
          </a:prstGeom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CF65665A-15B4-47CD-A646-E89EB7976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278" y="4677898"/>
            <a:ext cx="697658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t-IT" sz="2000" b="1" i="1" dirty="0">
                <a:solidFill>
                  <a:srgbClr val="FFFF00"/>
                </a:solidFill>
              </a:rPr>
              <a:t>The club carries out mainly activities in the offshore sailing both by organizing race events and by the technical-economic support to members and their crews</a:t>
            </a:r>
            <a:r>
              <a:rPr lang="it-IT" altLang="it-IT" sz="2000" b="1" i="1" dirty="0">
                <a:solidFill>
                  <a:schemeClr val="folHlink"/>
                </a:solidFill>
              </a:rPr>
              <a:t>.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5B82569-A7ED-4AE2-A92A-917695CF6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516" y="1014035"/>
            <a:ext cx="5841156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it-IT" altLang="it-IT" b="0" kern="0" dirty="0">
                <a:solidFill>
                  <a:srgbClr val="FF9900"/>
                </a:solidFill>
              </a:rPr>
              <a:t>DNS MAIN SAILING ACTIVITY</a:t>
            </a:r>
          </a:p>
        </p:txBody>
      </p:sp>
    </p:spTree>
    <p:extLst>
      <p:ext uri="{BB962C8B-B14F-4D97-AF65-F5344CB8AC3E}">
        <p14:creationId xmlns:p14="http://schemas.microsoft.com/office/powerpoint/2010/main" val="2007773327"/>
      </p:ext>
    </p:extLst>
  </p:cSld>
  <p:clrMapOvr>
    <a:masterClrMapping/>
  </p:clrMapOvr>
  <p:transition spd="slow">
    <p:cover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00DCA89B-A588-4FC8-AA76-2B849A54DE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994" y="3960606"/>
            <a:ext cx="2016944" cy="79854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A2F7716-CE66-4BD9-B1DE-E439CC8B09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804" y="2228662"/>
            <a:ext cx="1844458" cy="2766419"/>
          </a:xfrm>
          <a:prstGeom prst="rect">
            <a:avLst/>
          </a:prstGeom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CF65665A-15B4-47CD-A646-E89EB7976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70" y="2228662"/>
            <a:ext cx="610768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t-IT" sz="2000" b="1" i="1" dirty="0">
                <a:solidFill>
                  <a:srgbClr val="FFFF00"/>
                </a:solidFill>
              </a:rPr>
              <a:t>The club has already organized the 2018 edition of the ORC European </a:t>
            </a:r>
            <a:r>
              <a:rPr lang="en-US" altLang="it-IT" sz="2000" b="1" i="1" dirty="0" err="1">
                <a:solidFill>
                  <a:srgbClr val="FFFF00"/>
                </a:solidFill>
              </a:rPr>
              <a:t>Sportboat</a:t>
            </a:r>
            <a:r>
              <a:rPr lang="en-US" altLang="it-IT" sz="2000" b="1" i="1" dirty="0">
                <a:solidFill>
                  <a:srgbClr val="FFFF00"/>
                </a:solidFill>
              </a:rPr>
              <a:t> Championship together with YC Portopiccolo and for two years the Italian </a:t>
            </a:r>
            <a:r>
              <a:rPr lang="en-US" altLang="it-IT" sz="2000" b="1" i="1" dirty="0" err="1">
                <a:solidFill>
                  <a:srgbClr val="FFFF00"/>
                </a:solidFill>
              </a:rPr>
              <a:t>Minialtura</a:t>
            </a:r>
            <a:r>
              <a:rPr lang="en-US" altLang="it-IT" sz="2000" b="1" i="1" dirty="0">
                <a:solidFill>
                  <a:srgbClr val="FFFF00"/>
                </a:solidFill>
              </a:rPr>
              <a:t> Championship</a:t>
            </a:r>
            <a:r>
              <a:rPr lang="it-IT" altLang="it-IT" sz="2000" b="1" i="1" dirty="0">
                <a:solidFill>
                  <a:schemeClr val="folHlink"/>
                </a:solidFill>
              </a:rPr>
              <a:t>.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5B82569-A7ED-4AE2-A92A-917695CF6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466" y="1100471"/>
            <a:ext cx="6073253" cy="11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it-IT" altLang="it-IT" b="0" kern="0" dirty="0">
                <a:solidFill>
                  <a:srgbClr val="FF9933"/>
                </a:solidFill>
              </a:rPr>
              <a:t>ORGANIZATION OF</a:t>
            </a:r>
          </a:p>
          <a:p>
            <a:pPr eaLnBrk="1" hangingPunct="1"/>
            <a:r>
              <a:rPr lang="it-IT" altLang="it-IT" b="0" kern="0" dirty="0">
                <a:solidFill>
                  <a:srgbClr val="FF9933"/>
                </a:solidFill>
              </a:rPr>
              <a:t>SPORTBOAT EVENTS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70C89343-D1F3-43AF-9198-28BC22945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77" y="5095809"/>
            <a:ext cx="781165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t-IT" sz="2000" b="1" i="1" dirty="0">
                <a:solidFill>
                  <a:srgbClr val="FFFFCC"/>
                </a:solidFill>
              </a:rPr>
              <a:t>Our experience comes from many years of organizing race events both at local level (Sistiana Sailing Week, Maxi Race, Rilke Cup) and at national or European level (class championships)</a:t>
            </a:r>
            <a:endParaRPr lang="it-IT" altLang="it-IT" sz="20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2453"/>
      </p:ext>
    </p:extLst>
  </p:cSld>
  <p:clrMapOvr>
    <a:masterClrMapping/>
  </p:clrMapOvr>
  <p:transition spd="slow"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5833727A-F6E9-46FF-B51A-E053E3179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25" y="1340768"/>
            <a:ext cx="8568183" cy="5232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endParaRPr lang="it-IT" altLang="it-IT" sz="2800" dirty="0">
              <a:solidFill>
                <a:srgbClr val="FFFF00"/>
              </a:solidFill>
            </a:endParaRPr>
          </a:p>
        </p:txBody>
      </p:sp>
      <p:pic>
        <p:nvPicPr>
          <p:cNvPr id="4" name="Immagine 3" descr="L'immagine puÃ² contenere: 12 persone, persone che sorridono, persone in piedi e spazio all'aperto">
            <a:extLst>
              <a:ext uri="{FF2B5EF4-FFF2-40B4-BE49-F238E27FC236}">
                <a16:creationId xmlns:a16="http://schemas.microsoft.com/office/drawing/2014/main" id="{FAA6FC28-AC12-4142-86A8-2F0D8A7BD38D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822" y="2703963"/>
            <a:ext cx="2938921" cy="16513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CC4B5AB9-04EC-4B79-97C3-850041A00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115" y="4359993"/>
            <a:ext cx="3132336" cy="6340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it-IT" altLang="it-IT" dirty="0" err="1">
                <a:solidFill>
                  <a:srgbClr val="FFFF00"/>
                </a:solidFill>
              </a:rPr>
              <a:t>Orc</a:t>
            </a:r>
            <a:r>
              <a:rPr lang="it-IT" altLang="it-IT" dirty="0">
                <a:solidFill>
                  <a:srgbClr val="FFFF00"/>
                </a:solidFill>
              </a:rPr>
              <a:t> World Championship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it-IT" altLang="it-IT" dirty="0">
                <a:solidFill>
                  <a:srgbClr val="FFFF00"/>
                </a:solidFill>
              </a:rPr>
              <a:t>2019 – 1° and 3° class.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D2EB3FD1-8FC9-4C13-B22A-E2C876706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437" y="3951195"/>
            <a:ext cx="2549273" cy="6340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it-IT" altLang="it-IT" dirty="0">
                <a:solidFill>
                  <a:srgbClr val="FFFF00"/>
                </a:solidFill>
              </a:rPr>
              <a:t>2019 </a:t>
            </a:r>
            <a:r>
              <a:rPr lang="it-IT" altLang="it-IT" dirty="0" err="1">
                <a:solidFill>
                  <a:srgbClr val="FFFF00"/>
                </a:solidFill>
              </a:rPr>
              <a:t>Orc</a:t>
            </a:r>
            <a:r>
              <a:rPr lang="it-IT" altLang="it-IT" dirty="0">
                <a:solidFill>
                  <a:srgbClr val="FFFF00"/>
                </a:solidFill>
              </a:rPr>
              <a:t> </a:t>
            </a:r>
            <a:r>
              <a:rPr lang="it-IT" altLang="it-IT" dirty="0" err="1">
                <a:solidFill>
                  <a:srgbClr val="FFFF00"/>
                </a:solidFill>
              </a:rPr>
              <a:t>Sportboat</a:t>
            </a:r>
            <a:r>
              <a:rPr lang="it-IT" altLang="it-IT" dirty="0">
                <a:solidFill>
                  <a:srgbClr val="FFFF00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it-IT" altLang="it-IT" dirty="0" err="1">
                <a:solidFill>
                  <a:srgbClr val="FFFF00"/>
                </a:solidFill>
              </a:rPr>
              <a:t>European</a:t>
            </a:r>
            <a:r>
              <a:rPr lang="it-IT" altLang="it-IT" dirty="0">
                <a:solidFill>
                  <a:srgbClr val="FFFF00"/>
                </a:solidFill>
              </a:rPr>
              <a:t> </a:t>
            </a:r>
            <a:r>
              <a:rPr lang="it-IT" altLang="it-IT" dirty="0" err="1">
                <a:solidFill>
                  <a:srgbClr val="FFFF00"/>
                </a:solidFill>
              </a:rPr>
              <a:t>champion</a:t>
            </a:r>
            <a:endParaRPr lang="it-IT" altLang="it-IT" dirty="0">
              <a:solidFill>
                <a:srgbClr val="FFFF00"/>
              </a:solidFill>
            </a:endParaRP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58FD9D0E-3AFB-469C-9F62-AD7D5F1D7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28" y="5302626"/>
            <a:ext cx="2126751" cy="100335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it-IT" altLang="it-IT" dirty="0" err="1">
                <a:solidFill>
                  <a:srgbClr val="FFFF00"/>
                </a:solidFill>
              </a:rPr>
              <a:t>Italian</a:t>
            </a:r>
            <a:r>
              <a:rPr lang="it-IT" altLang="it-IT" dirty="0">
                <a:solidFill>
                  <a:srgbClr val="FFFF00"/>
                </a:solidFill>
              </a:rPr>
              <a:t> offshore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it-IT" altLang="it-IT" dirty="0">
                <a:solidFill>
                  <a:srgbClr val="FFFF00"/>
                </a:solidFill>
              </a:rPr>
              <a:t>2019 </a:t>
            </a:r>
            <a:r>
              <a:rPr lang="it-IT" altLang="it-IT" dirty="0" err="1">
                <a:solidFill>
                  <a:srgbClr val="FFFF00"/>
                </a:solidFill>
              </a:rPr>
              <a:t>champions</a:t>
            </a:r>
            <a:r>
              <a:rPr lang="it-IT" altLang="it-IT" dirty="0">
                <a:solidFill>
                  <a:srgbClr val="FFFF00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it-IT" altLang="it-IT" dirty="0">
                <a:solidFill>
                  <a:srgbClr val="FFFF00"/>
                </a:solidFill>
              </a:rPr>
              <a:t>double </a:t>
            </a:r>
            <a:r>
              <a:rPr lang="it-IT" altLang="it-IT" dirty="0" err="1">
                <a:solidFill>
                  <a:srgbClr val="FFFF00"/>
                </a:solidFill>
              </a:rPr>
              <a:t>handed</a:t>
            </a:r>
            <a:r>
              <a:rPr lang="it-IT" altLang="it-IT" sz="20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AC0DB1D-2A88-41DF-ACA3-E0511454CF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05" y="3796450"/>
            <a:ext cx="2116215" cy="1395291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9695D133-63D2-4CAB-B24E-BAF8DDB06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0573" y="774161"/>
            <a:ext cx="4526422" cy="113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it-IT" altLang="it-IT" b="0" kern="0" dirty="0">
                <a:solidFill>
                  <a:srgbClr val="FF9900"/>
                </a:solidFill>
              </a:rPr>
              <a:t>DNS RACING TEAM</a:t>
            </a:r>
          </a:p>
          <a:p>
            <a:pPr eaLnBrk="1" hangingPunct="1"/>
            <a:r>
              <a:rPr lang="it-IT" altLang="it-IT" b="0" kern="0" dirty="0">
                <a:solidFill>
                  <a:srgbClr val="FF9900"/>
                </a:solidFill>
              </a:rPr>
              <a:t>BEST RESULT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9ADE222-E827-4951-AAF8-79B5958049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080" y="2147975"/>
            <a:ext cx="2619130" cy="157814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44D8367-65F4-431F-AF19-A7B9E5E92F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673" y="5191741"/>
            <a:ext cx="1965764" cy="131050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13">
            <a:extLst>
              <a:ext uri="{FF2B5EF4-FFF2-40B4-BE49-F238E27FC236}">
                <a16:creationId xmlns:a16="http://schemas.microsoft.com/office/drawing/2014/main" id="{C6F22527-B1B3-411E-98D7-EFE07688A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8372" y="5573470"/>
            <a:ext cx="2690301" cy="830997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it-IT" altLang="it-IT" dirty="0">
                <a:solidFill>
                  <a:srgbClr val="FFFF00"/>
                </a:solidFill>
              </a:rPr>
              <a:t>2021 </a:t>
            </a:r>
            <a:r>
              <a:rPr lang="it-IT" altLang="it-IT" dirty="0" err="1">
                <a:solidFill>
                  <a:srgbClr val="FFFF00"/>
                </a:solidFill>
              </a:rPr>
              <a:t>Orc</a:t>
            </a:r>
            <a:r>
              <a:rPr lang="it-IT" altLang="it-IT" dirty="0">
                <a:solidFill>
                  <a:srgbClr val="FFFF00"/>
                </a:solidFill>
              </a:rPr>
              <a:t> </a:t>
            </a:r>
            <a:r>
              <a:rPr lang="it-IT" altLang="it-IT" dirty="0" err="1">
                <a:solidFill>
                  <a:srgbClr val="FFFF00"/>
                </a:solidFill>
              </a:rPr>
              <a:t>European</a:t>
            </a:r>
            <a:r>
              <a:rPr lang="it-IT" altLang="it-IT" dirty="0">
                <a:solidFill>
                  <a:srgbClr val="FFFF00"/>
                </a:solidFill>
              </a:rPr>
              <a:t> </a:t>
            </a:r>
            <a:r>
              <a:rPr lang="it-IT" altLang="it-IT" dirty="0" err="1">
                <a:solidFill>
                  <a:srgbClr val="FFFF00"/>
                </a:solidFill>
              </a:rPr>
              <a:t>champion</a:t>
            </a:r>
            <a:r>
              <a:rPr lang="it-IT" altLang="it-IT" dirty="0">
                <a:solidFill>
                  <a:srgbClr val="FFFF00"/>
                </a:solidFill>
              </a:rPr>
              <a:t> and ORC </a:t>
            </a:r>
            <a:r>
              <a:rPr lang="it-IT" altLang="it-IT" dirty="0" err="1">
                <a:solidFill>
                  <a:srgbClr val="FFFF00"/>
                </a:solidFill>
              </a:rPr>
              <a:t>Italian</a:t>
            </a:r>
            <a:r>
              <a:rPr lang="it-IT" altLang="it-IT" dirty="0">
                <a:solidFill>
                  <a:srgbClr val="FFFF00"/>
                </a:solidFill>
              </a:rPr>
              <a:t> </a:t>
            </a:r>
            <a:r>
              <a:rPr lang="it-IT" altLang="it-IT" dirty="0" err="1">
                <a:solidFill>
                  <a:srgbClr val="FFFF00"/>
                </a:solidFill>
              </a:rPr>
              <a:t>champion</a:t>
            </a:r>
            <a:r>
              <a:rPr lang="it-IT" altLang="it-IT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318A1D66-0F45-4AF2-A0B6-6C722D9F0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28" y="881429"/>
            <a:ext cx="3023083" cy="156966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en-US" altLang="it-IT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DNS has promoted its competitive team (Sistiana Sailing Team) to be protagonist in events of national and international relevance</a:t>
            </a:r>
            <a:endParaRPr lang="it-IT" altLang="it-IT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70249"/>
      </p:ext>
    </p:extLst>
  </p:cSld>
  <p:clrMapOvr>
    <a:masterClrMapping/>
  </p:clrMapOvr>
  <p:transition spd="slow"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64D2DA0-B6B3-48A6-80FC-4407AB940F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25513" y="836613"/>
            <a:ext cx="8218487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dirty="0">
                <a:solidFill>
                  <a:srgbClr val="FF9933"/>
                </a:solidFill>
              </a:rPr>
              <a:t>PATRONAGE AND SUPPORT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D9BC43E-6557-4CFF-9D58-5D0B8998F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2204" y="4621745"/>
            <a:ext cx="1327766" cy="158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512EE93-BB14-4443-A1C3-FE8C61507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184" y="4393535"/>
            <a:ext cx="1327766" cy="1810589"/>
          </a:xfrm>
          <a:prstGeom prst="rect">
            <a:avLst/>
          </a:prstGeom>
        </p:spPr>
      </p:pic>
      <p:sp>
        <p:nvSpPr>
          <p:cNvPr id="10" name="Text Box 13">
            <a:extLst>
              <a:ext uri="{FF2B5EF4-FFF2-40B4-BE49-F238E27FC236}">
                <a16:creationId xmlns:a16="http://schemas.microsoft.com/office/drawing/2014/main" id="{C416B952-F680-45E0-9891-06FA68C71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2950" y="5048097"/>
            <a:ext cx="2415653" cy="830997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it-IT" altLang="it-IT" dirty="0">
                <a:solidFill>
                  <a:srgbClr val="FFFF00"/>
                </a:solidFill>
              </a:rPr>
              <a:t>Regione Autonoma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it-IT" altLang="it-IT" dirty="0">
                <a:solidFill>
                  <a:srgbClr val="FFFF00"/>
                </a:solidFill>
              </a:rPr>
              <a:t>FRIULI VENEZIA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it-IT" altLang="it-IT" dirty="0">
                <a:solidFill>
                  <a:srgbClr val="FFFF00"/>
                </a:solidFill>
              </a:rPr>
              <a:t>GIULIA</a:t>
            </a:r>
          </a:p>
        </p:txBody>
      </p:sp>
      <p:pic>
        <p:nvPicPr>
          <p:cNvPr id="12" name="Picture 48" descr="logo fiv 2013">
            <a:extLst>
              <a:ext uri="{FF2B5EF4-FFF2-40B4-BE49-F238E27FC236}">
                <a16:creationId xmlns:a16="http://schemas.microsoft.com/office/drawing/2014/main" id="{6C0AF417-CCDC-4E73-8BDA-B6360EA40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577" y="1559170"/>
            <a:ext cx="2415652" cy="177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3">
            <a:extLst>
              <a:ext uri="{FF2B5EF4-FFF2-40B4-BE49-F238E27FC236}">
                <a16:creationId xmlns:a16="http://schemas.microsoft.com/office/drawing/2014/main" id="{EA49B603-929E-4F61-80ED-B59591BDE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747" y="3337957"/>
            <a:ext cx="1911630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it-IT" altLang="it-IT" dirty="0" err="1">
                <a:solidFill>
                  <a:srgbClr val="FFFF00"/>
                </a:solidFill>
              </a:rPr>
              <a:t>Italian</a:t>
            </a:r>
            <a:r>
              <a:rPr lang="it-IT" altLang="it-IT" dirty="0">
                <a:solidFill>
                  <a:srgbClr val="FFFF00"/>
                </a:solidFill>
              </a:rPr>
              <a:t> Sailing Federation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0491EEC6-C84A-42A2-AC99-C66BCBAA4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581" y="5249361"/>
            <a:ext cx="2453638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it-IT" altLang="it-IT" dirty="0" err="1">
                <a:solidFill>
                  <a:srgbClr val="FFFF00"/>
                </a:solidFill>
              </a:rPr>
              <a:t>municipality</a:t>
            </a:r>
            <a:r>
              <a:rPr lang="it-IT" altLang="it-IT" dirty="0">
                <a:solidFill>
                  <a:srgbClr val="FFFF00"/>
                </a:solidFill>
              </a:rPr>
              <a:t> of 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it-IT" altLang="it-IT" dirty="0">
                <a:solidFill>
                  <a:srgbClr val="FFFF00"/>
                </a:solidFill>
              </a:rPr>
              <a:t>DUINO-AURISINA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F38D4BE-88A9-45C6-9085-BA227AA7E8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573" y="3301499"/>
            <a:ext cx="1160015" cy="1288044"/>
          </a:xfrm>
          <a:prstGeom prst="rect">
            <a:avLst/>
          </a:prstGeom>
        </p:spPr>
      </p:pic>
      <p:sp>
        <p:nvSpPr>
          <p:cNvPr id="16" name="Text Box 13">
            <a:extLst>
              <a:ext uri="{FF2B5EF4-FFF2-40B4-BE49-F238E27FC236}">
                <a16:creationId xmlns:a16="http://schemas.microsoft.com/office/drawing/2014/main" id="{142A1F27-74B2-4F2B-A96D-3ECF35497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187" y="3429000"/>
            <a:ext cx="1691055" cy="830997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it-IT" altLang="it-IT" dirty="0" err="1">
                <a:solidFill>
                  <a:srgbClr val="FFFF00"/>
                </a:solidFill>
              </a:rPr>
              <a:t>Italian</a:t>
            </a:r>
            <a:r>
              <a:rPr lang="it-IT" altLang="it-IT" dirty="0">
                <a:solidFill>
                  <a:srgbClr val="FFFF00"/>
                </a:solidFill>
              </a:rPr>
              <a:t> Union 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it-IT" altLang="it-IT" dirty="0">
                <a:solidFill>
                  <a:srgbClr val="FFFF00"/>
                </a:solidFill>
              </a:rPr>
              <a:t>Offshore Sailing</a:t>
            </a:r>
          </a:p>
        </p:txBody>
      </p:sp>
      <p:pic>
        <p:nvPicPr>
          <p:cNvPr id="149506" name="Picture 2">
            <a:extLst>
              <a:ext uri="{FF2B5EF4-FFF2-40B4-BE49-F238E27FC236}">
                <a16:creationId xmlns:a16="http://schemas.microsoft.com/office/drawing/2014/main" id="{DA403755-99C6-45A1-B416-3341DDB5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8515" y="1887466"/>
            <a:ext cx="1931636" cy="1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3">
            <a:extLst>
              <a:ext uri="{FF2B5EF4-FFF2-40B4-BE49-F238E27FC236}">
                <a16:creationId xmlns:a16="http://schemas.microsoft.com/office/drawing/2014/main" id="{FC47CA7E-633B-4B4E-BC78-5D639B18F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290" y="3067833"/>
            <a:ext cx="2140862" cy="107721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it-IT" altLang="it-IT" dirty="0" err="1">
                <a:solidFill>
                  <a:srgbClr val="FFFF00"/>
                </a:solidFill>
              </a:rPr>
              <a:t>Italian</a:t>
            </a:r>
            <a:r>
              <a:rPr lang="it-IT" altLang="it-IT" dirty="0">
                <a:solidFill>
                  <a:srgbClr val="FFFF00"/>
                </a:solidFill>
              </a:rPr>
              <a:t> National Olympic Committee</a:t>
            </a:r>
          </a:p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70000"/>
              <a:defRPr/>
            </a:pPr>
            <a:r>
              <a:rPr lang="it-IT" altLang="it-IT" dirty="0">
                <a:solidFill>
                  <a:srgbClr val="FFFF00"/>
                </a:solidFill>
              </a:rPr>
              <a:t>FVG </a:t>
            </a:r>
          </a:p>
        </p:txBody>
      </p:sp>
    </p:spTree>
    <p:extLst>
      <p:ext uri="{BB962C8B-B14F-4D97-AF65-F5344CB8AC3E}">
        <p14:creationId xmlns:p14="http://schemas.microsoft.com/office/powerpoint/2010/main" val="3380633069"/>
      </p:ext>
    </p:extLst>
  </p:cSld>
  <p:clrMapOvr>
    <a:masterClrMapping/>
  </p:clrMapOvr>
  <p:transition spd="slow">
    <p:cover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64D2DA0-B6B3-48A6-80FC-4407AB940F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25513" y="836613"/>
            <a:ext cx="8218487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dirty="0">
                <a:solidFill>
                  <a:srgbClr val="FF9933"/>
                </a:solidFill>
              </a:rPr>
              <a:t>MAIN TECHNICAL SUPPORT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6368841-8B51-4FD2-91F0-D5F81A9B86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27" y="1645311"/>
            <a:ext cx="6260766" cy="26173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2F3817-BEA2-4494-9B53-308023ECE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666" y="2102245"/>
            <a:ext cx="1560394" cy="195695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dist="28398" dir="1593903" algn="ctr" rotWithShape="0">
              <a:srgbClr val="333333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The first International Circuit of the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Upper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 Adriatic for the ORC and SPORTBOAT Classes</a:t>
            </a:r>
            <a:r>
              <a:rPr kumimoji="0" lang="en-US" altLang="it-IT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8FD0C5F6-94BC-41AB-B021-0368E9F1D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460" y="4549676"/>
            <a:ext cx="2222286" cy="181588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The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sailing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 clubs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that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manage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 the NARC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circuit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will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 collaborate in the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organization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 and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logistic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 of the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championship</a:t>
            </a:r>
            <a:endParaRPr lang="it-IT" altLang="it-IT" sz="2000" dirty="0">
              <a:solidFill>
                <a:srgbClr val="FFFF00"/>
              </a:solidFill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137B1460-55AD-4FA2-8D23-617EC0297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6497" y="4697948"/>
            <a:ext cx="4395054" cy="1323439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/>
                <a:latin typeface="+mn-lt"/>
              </a:rPr>
              <a:t>The NARC 2022 events (3 training sessions and 10 days of racing)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/>
                <a:latin typeface="+mn-lt"/>
              </a:rPr>
              <a:t>will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/>
                <a:latin typeface="+mn-lt"/>
              </a:rPr>
              <a:t> be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/>
                <a:latin typeface="+mn-lt"/>
              </a:rPr>
              <a:t>aimed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/>
                <a:latin typeface="+mn-lt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/>
                <a:latin typeface="+mn-lt"/>
              </a:rPr>
              <a:t>at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/>
                <a:latin typeface="+mn-lt"/>
              </a:rPr>
              <a:t>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/>
                <a:latin typeface="+mn-lt"/>
              </a:rPr>
              <a:t>preparing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/>
                <a:latin typeface="+mn-lt"/>
              </a:rPr>
              <a:t> the SPORTBOAT crews for the </a:t>
            </a:r>
            <a:r>
              <a:rPr kumimoji="0" lang="it-IT" altLang="it-IT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/>
                <a:latin typeface="+mn-lt"/>
              </a:rPr>
              <a:t>European</a:t>
            </a:r>
            <a:r>
              <a:rPr kumimoji="0" lang="it-IT" altLang="it-IT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/>
                <a:latin typeface="+mn-lt"/>
              </a:rPr>
              <a:t> Championship</a:t>
            </a:r>
            <a:endParaRPr lang="it-IT" altLang="it-IT" sz="20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32508"/>
      </p:ext>
    </p:extLst>
  </p:cSld>
  <p:clrMapOvr>
    <a:masterClrMapping/>
  </p:clrMapOvr>
  <p:transition spd="slow">
    <p:cover dir="ld"/>
  </p:transition>
</p:sld>
</file>

<file path=ppt/theme/theme1.xml><?xml version="1.0" encoding="utf-8"?>
<a:theme xmlns:a="http://schemas.openxmlformats.org/drawingml/2006/main" name="A lezione di creatività">
  <a:themeElements>
    <a:clrScheme name="A lezione di creatività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A lezione di creatività">
      <a:majorFont>
        <a:latin typeface="Arial Black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28398" dir="1593903" algn="ctr" rotWithShape="0">
            <a:srgbClr val="333333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28398" dir="1593903" algn="ctr" rotWithShape="0">
            <a:srgbClr val="333333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A lezione di creatività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 lezione di creatività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lezione di creatività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lezione di creatività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 lezione di creatività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Office\Templates\1040\A lezione di creatività.pot</Template>
  <TotalTime>5823</TotalTime>
  <Words>623</Words>
  <Application>Microsoft Office PowerPoint</Application>
  <PresentationFormat>Presentazione su schermo (4:3)</PresentationFormat>
  <Paragraphs>119</Paragraphs>
  <Slides>17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17</vt:i4>
      </vt:variant>
    </vt:vector>
  </HeadingPairs>
  <TitlesOfParts>
    <vt:vector size="31" baseType="lpstr">
      <vt:lpstr>Albertus</vt:lpstr>
      <vt:lpstr>Arial</vt:lpstr>
      <vt:lpstr>Arial Black</vt:lpstr>
      <vt:lpstr>Calibri</vt:lpstr>
      <vt:lpstr>Calibri Light</vt:lpstr>
      <vt:lpstr>Monotype Corsiva</vt:lpstr>
      <vt:lpstr>Times New Roman</vt:lpstr>
      <vt:lpstr>Verdana</vt:lpstr>
      <vt:lpstr>Wingdings</vt:lpstr>
      <vt:lpstr>A lezione di creatività</vt:lpstr>
      <vt:lpstr>Personalizza struttura</vt:lpstr>
      <vt:lpstr>1_Personalizza struttura</vt:lpstr>
      <vt:lpstr>2_Personalizza struttura</vt:lpstr>
      <vt:lpstr>3_Personalizza struttura</vt:lpstr>
      <vt:lpstr>Presentazione standard di PowerPoint</vt:lpstr>
      <vt:lpstr>Presentazione standard di PowerPoint</vt:lpstr>
      <vt:lpstr>THE LOCATION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PATRONAGE AND SUPPORT</vt:lpstr>
      <vt:lpstr>MAIN TECHNICAL SUPPORT</vt:lpstr>
      <vt:lpstr>DNS NEW CLUBHOUSE </vt:lpstr>
      <vt:lpstr>EVENT PROGRAM</vt:lpstr>
      <vt:lpstr>LOGISTICS AREAS</vt:lpstr>
      <vt:lpstr>COMPETITORS MOORINGS</vt:lpstr>
      <vt:lpstr>RACING AREAS</vt:lpstr>
      <vt:lpstr>ACCOMODATION &amp; CATERING</vt:lpstr>
      <vt:lpstr>NEARBY TOURIST SITES</vt:lpstr>
      <vt:lpstr>Presentazione standard di PowerPoint</vt:lpstr>
    </vt:vector>
  </TitlesOfParts>
  <Company>FRIULIA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lezione di  creatività</dc:title>
  <dc:creator>Spogliarich</dc:creator>
  <cp:lastModifiedBy>fulvio</cp:lastModifiedBy>
  <cp:revision>366</cp:revision>
  <cp:lastPrinted>2021-12-21T18:57:57Z</cp:lastPrinted>
  <dcterms:created xsi:type="dcterms:W3CDTF">2003-08-25T10:34:57Z</dcterms:created>
  <dcterms:modified xsi:type="dcterms:W3CDTF">2021-12-21T19:02:11Z</dcterms:modified>
</cp:coreProperties>
</file>